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70" r:id="rId3"/>
    <p:sldId id="258" r:id="rId4"/>
    <p:sldId id="257" r:id="rId5"/>
    <p:sldId id="276" r:id="rId6"/>
    <p:sldId id="277" r:id="rId7"/>
    <p:sldId id="272" r:id="rId8"/>
    <p:sldId id="273" r:id="rId9"/>
    <p:sldId id="280" r:id="rId10"/>
    <p:sldId id="281" r:id="rId11"/>
    <p:sldId id="282" r:id="rId12"/>
    <p:sldId id="284" r:id="rId13"/>
    <p:sldId id="285" r:id="rId14"/>
    <p:sldId id="279" r:id="rId15"/>
    <p:sldId id="278" r:id="rId16"/>
    <p:sldId id="259" r:id="rId17"/>
    <p:sldId id="283" r:id="rId18"/>
    <p:sldId id="286" r:id="rId19"/>
    <p:sldId id="288" r:id="rId20"/>
    <p:sldId id="269" r:id="rId21"/>
    <p:sldId id="287" r:id="rId22"/>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53E9EDF-6F9F-4890-A751-7BC5DC566FAE}">
          <p14:sldIdLst>
            <p14:sldId id="256"/>
            <p14:sldId id="270"/>
            <p14:sldId id="258"/>
            <p14:sldId id="257"/>
          </p14:sldIdLst>
        </p14:section>
        <p14:section name="Literature Survey" id="{48C93048-1950-4A12-9794-B278798096F2}">
          <p14:sldIdLst>
            <p14:sldId id="276"/>
            <p14:sldId id="277"/>
          </p14:sldIdLst>
        </p14:section>
        <p14:section name="System Comparation" id="{DF8C78B8-97F4-4A7B-8B6F-9DBF026753E1}">
          <p14:sldIdLst>
            <p14:sldId id="272"/>
            <p14:sldId id="273"/>
          </p14:sldIdLst>
        </p14:section>
        <p14:section name="Brief Discussion" id="{0B6B9558-BAE7-466C-8FFE-81C0412716A4}">
          <p14:sldIdLst>
            <p14:sldId id="280"/>
            <p14:sldId id="281"/>
            <p14:sldId id="282"/>
            <p14:sldId id="284"/>
            <p14:sldId id="285"/>
            <p14:sldId id="279"/>
            <p14:sldId id="278"/>
            <p14:sldId id="259"/>
          </p14:sldIdLst>
        </p14:section>
        <p14:section name="Project Conclusion" id="{00BEF447-BC3A-4570-80F1-49ED2B8DC39F}">
          <p14:sldIdLst>
            <p14:sldId id="283"/>
            <p14:sldId id="286"/>
            <p14:sldId id="288"/>
            <p14:sldId id="269"/>
            <p14:sldId id="287"/>
          </p14:sldIdLst>
        </p14:section>
      </p14:sectionLst>
    </p:ex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274" autoAdjust="0"/>
  </p:normalViewPr>
  <p:slideViewPr>
    <p:cSldViewPr snapToGrid="0">
      <p:cViewPr varScale="1">
        <p:scale>
          <a:sx n="83" d="100"/>
          <a:sy n="83" d="100"/>
        </p:scale>
        <p:origin x="475" y="7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C5A6D6-678F-47D8-91DE-2A07AB82649C}" type="datetimeFigureOut">
              <a:rPr lang="en-US" smtClean="0"/>
              <a:pPr/>
              <a:t>4/26/2024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36EB16-6B00-43E9-80A3-5AA9B9B7241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36EB16-6B00-43E9-80A3-5AA9B9B72416}"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F705531-103C-4EA6-8A04-8B669A93EC46}"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05531-103C-4EA6-8A04-8B669A93EC46}"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05531-103C-4EA6-8A04-8B669A93EC46}"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05531-103C-4EA6-8A04-8B669A93EC46}"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705531-103C-4EA6-8A04-8B669A93EC46}"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705531-103C-4EA6-8A04-8B669A93EC46}"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705531-103C-4EA6-8A04-8B669A93EC46}" type="datetimeFigureOut">
              <a:rPr lang="en-US" smtClean="0"/>
              <a:pPr/>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705531-103C-4EA6-8A04-8B669A93EC46}"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05531-103C-4EA6-8A04-8B669A93EC46}" type="datetimeFigureOut">
              <a:rPr lang="en-US" smtClean="0"/>
              <a:pPr/>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705531-103C-4EA6-8A04-8B669A93EC46}"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705531-103C-4EA6-8A04-8B669A93EC46}"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05531-103C-4EA6-8A04-8B669A93EC46}" type="datetimeFigureOut">
              <a:rPr lang="en-US" smtClean="0"/>
              <a:pPr/>
              <a:t>4/26/2024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469A4-A76C-4796-AA3A-668EE365A0D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gif"/><Relationship Id="rId11" Type="http://schemas.openxmlformats.org/officeDocument/2006/relationships/image" Target="../media/image11.gif"/><Relationship Id="rId5" Type="http://schemas.openxmlformats.org/officeDocument/2006/relationships/image" Target="../media/image5.gif"/><Relationship Id="rId10" Type="http://schemas.openxmlformats.org/officeDocument/2006/relationships/image" Target="../media/image10.gif"/><Relationship Id="rId4" Type="http://schemas.openxmlformats.org/officeDocument/2006/relationships/image" Target="../media/image4.gif"/><Relationship Id="rId9" Type="http://schemas.openxmlformats.org/officeDocument/2006/relationships/image" Target="../media/image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2378072"/>
            <a:ext cx="10363200" cy="1470025"/>
          </a:xfrm>
        </p:spPr>
        <p:txBody>
          <a:bodyPr>
            <a:noAutofit/>
          </a:bodyPr>
          <a:lstStyle/>
          <a:p>
            <a:r>
              <a:rPr lang="en-US" sz="4010" b="1" dirty="0">
                <a:latin typeface="Times New Roman" pitchFamily="18" charset="0"/>
              </a:rPr>
              <a:t>Secure Chat API: Encrypted Chat Application Program Interface with </a:t>
            </a:r>
            <a:r>
              <a:rPr lang="en-US" sz="4010" b="1" dirty="0" smtClean="0">
                <a:latin typeface="Times New Roman" pitchFamily="18" charset="0"/>
              </a:rPr>
              <a:t>Block-chain </a:t>
            </a:r>
            <a:r>
              <a:rPr lang="en-US" sz="4010" b="1" dirty="0">
                <a:latin typeface="Times New Roman" pitchFamily="18" charset="0"/>
              </a:rPr>
              <a:t>Authentication</a:t>
            </a:r>
          </a:p>
        </p:txBody>
      </p:sp>
      <p:sp>
        <p:nvSpPr>
          <p:cNvPr id="6" name="Subtitle 3"/>
          <p:cNvSpPr txBox="1">
            <a:spLocks/>
          </p:cNvSpPr>
          <p:nvPr/>
        </p:nvSpPr>
        <p:spPr>
          <a:xfrm>
            <a:off x="3382093" y="5551793"/>
            <a:ext cx="5595257" cy="1439193"/>
          </a:xfrm>
          <a:prstGeom prst="rect">
            <a:avLst/>
          </a:prstGeom>
        </p:spPr>
        <p:txBody>
          <a:bodyPr vert="horz" lIns="91440" tIns="45720" rIns="91440" bIns="45720" rtlCol="0">
            <a:normAutofit fontScale="55000" lnSpcReduction="20000"/>
          </a:bodyPr>
          <a:lstStyle/>
          <a:p>
            <a:pPr marL="0" marR="0" lvl="0" indent="0" algn="ctr" defTabSz="914400" rtl="0" eaLnBrk="1" fontAlgn="auto" latinLnBrk="0" hangingPunct="1">
              <a:lnSpc>
                <a:spcPct val="100000"/>
              </a:lnSpc>
              <a:spcBef>
                <a:spcPct val="20000"/>
              </a:spcBef>
              <a:spcAft>
                <a:spcPts val="0"/>
              </a:spcAft>
              <a:buClr>
                <a:srgbClr val="000000"/>
              </a:buClr>
              <a:buSzTx/>
              <a:buFont typeface="Arial" pitchFamily="34" charset="0"/>
              <a:buNone/>
              <a:tabLst/>
              <a:defRPr/>
            </a:pPr>
            <a:r>
              <a:rPr kumimoji="0" lang="en-US" sz="40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GUIDE</a:t>
            </a:r>
            <a:r>
              <a:rPr kumimoji="0" lang="en-US" sz="4000" b="1" i="0" u="none" strike="noStrike" kern="0" cap="none" spc="0" normalizeH="0" noProof="0" dirty="0">
                <a:ln>
                  <a:noFill/>
                </a:ln>
                <a:solidFill>
                  <a:srgbClr val="000000"/>
                </a:solidFill>
                <a:effectLst/>
                <a:uLnTx/>
                <a:uFillTx/>
                <a:latin typeface="Times New Roman"/>
                <a:ea typeface="Times New Roman"/>
                <a:cs typeface="Times New Roman"/>
                <a:sym typeface="Times New Roman"/>
              </a:rPr>
              <a:t> NAME                                                                  </a:t>
            </a:r>
            <a:endParaRPr kumimoji="0" 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lvl="0" algn="ctr" defTabSz="914400">
              <a:spcBef>
                <a:spcPct val="20000"/>
              </a:spcBef>
              <a:defRPr/>
            </a:pPr>
            <a:r>
              <a:rPr lang="en-US" sz="3500" dirty="0">
                <a:solidFill>
                  <a:srgbClr val="000000"/>
                </a:solidFill>
                <a:latin typeface="Times New Roman" panose="02020603050405020304" pitchFamily="18" charset="0"/>
              </a:rPr>
              <a:t>Mr. P. MANIKANDAN M.E</a:t>
            </a:r>
          </a:p>
          <a:p>
            <a:pPr lvl="0" algn="ctr" defTabSz="914400">
              <a:spcBef>
                <a:spcPct val="20000"/>
              </a:spcBef>
              <a:defRPr/>
            </a:pPr>
            <a:r>
              <a:rPr lang="en-US" sz="3500" dirty="0">
                <a:solidFill>
                  <a:srgbClr val="000000"/>
                </a:solidFill>
                <a:latin typeface="Times New Roman" panose="02020603050405020304" pitchFamily="18" charset="0"/>
              </a:rPr>
              <a:t>HEAD OF THE DEPARTMENT </a:t>
            </a:r>
            <a:endParaRPr lang="en-US" sz="3500" i="0" u="none" strike="noStrike" baseline="0" dirty="0">
              <a:solidFill>
                <a:srgbClr val="000000"/>
              </a:solidFill>
              <a:latin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500" i="0" u="none" strike="noStrike" baseline="0" dirty="0">
                <a:solidFill>
                  <a:srgbClr val="000000"/>
                </a:solidFill>
                <a:latin typeface="Times New Roman" panose="02020603050405020304" pitchFamily="18" charset="0"/>
              </a:rPr>
              <a:t> Department of Computer Science and Engineering </a:t>
            </a:r>
            <a:endParaRPr kumimoji="0" lang="en-US" sz="350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 name="TextBox 6"/>
          <p:cNvSpPr txBox="1"/>
          <p:nvPr/>
        </p:nvSpPr>
        <p:spPr>
          <a:xfrm>
            <a:off x="2949102" y="3914370"/>
            <a:ext cx="6293794" cy="1631216"/>
          </a:xfrm>
          <a:prstGeom prst="rect">
            <a:avLst/>
          </a:prstGeom>
          <a:noFill/>
        </p:spPr>
        <p:txBody>
          <a:bodyPr wrap="square" rtlCol="0">
            <a:spAutoFit/>
          </a:bodyPr>
          <a:lstStyle/>
          <a:p>
            <a:pPr lvl="0" algn="ctr">
              <a:buClr>
                <a:srgbClr val="000000"/>
              </a:buClr>
            </a:pPr>
            <a:r>
              <a:rPr lang="en-US" sz="2000" b="1" kern="0" dirty="0">
                <a:solidFill>
                  <a:srgbClr val="000000"/>
                </a:solidFill>
                <a:latin typeface="Times New Roman"/>
                <a:ea typeface="Times New Roman"/>
                <a:cs typeface="Times New Roman"/>
                <a:sym typeface="Times New Roman"/>
              </a:rPr>
              <a:t>BATCH MEMBER</a:t>
            </a:r>
            <a:endParaRPr lang="en-US" sz="2000" dirty="0">
              <a:latin typeface="Times New Roman" panose="02020603050405020304" pitchFamily="18" charset="0"/>
              <a:cs typeface="Times New Roman" panose="02020603050405020304" pitchFamily="18" charset="0"/>
              <a:sym typeface="Times New Roman"/>
            </a:endParaRPr>
          </a:p>
          <a:p>
            <a:pPr lvl="0">
              <a:buClr>
                <a:srgbClr val="000000"/>
              </a:buClr>
            </a:pPr>
            <a:r>
              <a:rPr lang="en-US" sz="2000" dirty="0">
                <a:latin typeface="Times New Roman" panose="02020603050405020304" pitchFamily="18" charset="0"/>
                <a:cs typeface="Times New Roman" panose="02020603050405020304" pitchFamily="18" charset="0"/>
              </a:rPr>
              <a:t>G. GOKUL 							(812420104027)</a:t>
            </a:r>
          </a:p>
          <a:p>
            <a:pPr lvl="0">
              <a:buClr>
                <a:srgbClr val="000000"/>
              </a:buClr>
            </a:pPr>
            <a:r>
              <a:rPr lang="en-US" sz="2000" dirty="0">
                <a:latin typeface="Times New Roman" panose="02020603050405020304" pitchFamily="18" charset="0"/>
                <a:cs typeface="Times New Roman" panose="02020603050405020304" pitchFamily="18" charset="0"/>
              </a:rPr>
              <a:t>M. PREMSRIDEV 					(812420104071)</a:t>
            </a:r>
          </a:p>
          <a:p>
            <a:pPr lvl="0">
              <a:buClr>
                <a:srgbClr val="000000"/>
              </a:buClr>
            </a:pPr>
            <a:r>
              <a:rPr lang="en-US" sz="2000" dirty="0">
                <a:latin typeface="Times New Roman" panose="02020603050405020304" pitchFamily="18" charset="0"/>
                <a:cs typeface="Times New Roman" panose="02020603050405020304" pitchFamily="18" charset="0"/>
              </a:rPr>
              <a:t>A. RAHMATHULLAH 				(812420104073)</a:t>
            </a:r>
          </a:p>
          <a:p>
            <a:pPr lvl="0">
              <a:buClr>
                <a:srgbClr val="000000"/>
              </a:buClr>
            </a:pPr>
            <a:r>
              <a:rPr lang="en-US" sz="2000" dirty="0">
                <a:latin typeface="Times New Roman" panose="02020603050405020304" pitchFamily="18" charset="0"/>
                <a:cs typeface="Times New Roman" panose="02020603050405020304" pitchFamily="18" charset="0"/>
              </a:rPr>
              <a:t>T. SHAIK MOHAMED FAHAD		(812420104083)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672" y="131839"/>
            <a:ext cx="2188654" cy="2121592"/>
          </a:xfrm>
          <a:prstGeom prst="rect">
            <a:avLst/>
          </a:prstGeom>
        </p:spPr>
      </p:pic>
    </p:spTree>
    <p:extLst>
      <p:ext uri="{BB962C8B-B14F-4D97-AF65-F5344CB8AC3E}">
        <p14:creationId xmlns:p14="http://schemas.microsoft.com/office/powerpoint/2010/main" val="2327441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KEY FEATURES</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51843"/>
            <a:ext cx="10972800" cy="507831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End-to-End Encryption: The Chat API ensures that all communication within the Chat Application is encrypted using advanced encryption protocols, guaranteeing privacy and confidentiality for users.</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Seamless Cross-Platform Compatibility: The developed Chat API is designed to work seamlessly across different devices and platforms, providing a consistent user experience regardless of the device being used.</a:t>
            </a:r>
          </a:p>
          <a:p>
            <a:pPr marL="342900" indent="-34290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Robust Security Measures: </a:t>
            </a:r>
            <a:r>
              <a:rPr lang="en-US" sz="2400" dirty="0">
                <a:latin typeface="Times New Roman" panose="02020603050405020304" pitchFamily="18" charset="0"/>
                <a:cs typeface="Times New Roman" panose="02020603050405020304" pitchFamily="18" charset="0"/>
              </a:rPr>
              <a:t>The project prioritizes security, implementing robust encryption protocols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mechanisms to safeguard user data and privacy against potential threats.</a:t>
            </a:r>
          </a:p>
        </p:txBody>
      </p:sp>
    </p:spTree>
    <p:extLst>
      <p:ext uri="{BB962C8B-B14F-4D97-AF65-F5344CB8AC3E}">
        <p14:creationId xmlns:p14="http://schemas.microsoft.com/office/powerpoint/2010/main" val="54840553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ENCRYPTION PROTOCOLS</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51843"/>
            <a:ext cx="10972800" cy="5632311"/>
          </a:xfrm>
          <a:prstGeom prst="rect">
            <a:avLst/>
          </a:prstGeom>
          <a:noFill/>
        </p:spPr>
        <p:txBody>
          <a:bodyPr wrap="square" rtlCol="0">
            <a:spAutoFit/>
          </a:bodyPr>
          <a:lstStyle/>
          <a:p>
            <a:pPr algn="just">
              <a:lnSpc>
                <a:spcPct val="150000"/>
              </a:lnSpc>
            </a:pPr>
            <a:r>
              <a:rPr lang="en-US" sz="2400" b="1" dirty="0" err="1">
                <a:latin typeface="Times New Roman" panose="02020603050405020304" pitchFamily="18" charset="0"/>
                <a:cs typeface="Times New Roman" panose="02020603050405020304" pitchFamily="18" charset="0"/>
              </a:rPr>
              <a:t>Fernet</a:t>
            </a:r>
            <a:r>
              <a:rPr lang="en-US" sz="2400" dirty="0">
                <a:latin typeface="Times New Roman" panose="02020603050405020304" pitchFamily="18" charset="0"/>
                <a:cs typeface="Times New Roman" panose="02020603050405020304" pitchFamily="18" charset="0"/>
              </a:rPr>
              <a:t> is a symmetric encryption algorithm and protocol for securing data. It was developed as part of the cryptography library in Python. </a:t>
            </a:r>
            <a:r>
              <a:rPr lang="en-US" sz="2400" dirty="0" err="1">
                <a:latin typeface="Times New Roman" panose="02020603050405020304" pitchFamily="18" charset="0"/>
                <a:cs typeface="Times New Roman" panose="02020603050405020304" pitchFamily="18" charset="0"/>
              </a:rPr>
              <a:t>Fernet</a:t>
            </a:r>
            <a:r>
              <a:rPr lang="en-US" sz="2400" dirty="0">
                <a:latin typeface="Times New Roman" panose="02020603050405020304" pitchFamily="18" charset="0"/>
                <a:cs typeface="Times New Roman" panose="02020603050405020304" pitchFamily="18" charset="0"/>
              </a:rPr>
              <a:t> provides a straightforward and secure way to encrypt and decrypt data, making it suitable for various applications where data confidentiality is essential</a:t>
            </a:r>
            <a:r>
              <a:rPr lang="en-US" sz="2400" dirty="0" smtClean="0">
                <a:latin typeface="Times New Roman" panose="02020603050405020304" pitchFamily="18" charset="0"/>
                <a:cs typeface="Times New Roman" panose="02020603050405020304" pitchFamily="18" charset="0"/>
              </a:rPr>
              <a:t>.</a:t>
            </a:r>
          </a:p>
          <a:p>
            <a:pPr algn="just">
              <a:lnSpc>
                <a:spcPct val="150000"/>
              </a:lnSpc>
            </a:pPr>
            <a:endParaRPr lang="en-US" sz="2400" dirty="0" smtClean="0">
              <a:latin typeface="Times New Roman" panose="02020603050405020304" pitchFamily="18" charset="0"/>
              <a:cs typeface="Times New Roman" panose="02020603050405020304" pitchFamily="18" charset="0"/>
            </a:endParaRPr>
          </a:p>
          <a:p>
            <a:pPr algn="ctr">
              <a:lnSpc>
                <a:spcPct val="150000"/>
              </a:lnSpc>
            </a:pPr>
            <a:r>
              <a:rPr lang="en-US" sz="2400" b="1" dirty="0">
                <a:solidFill>
                  <a:schemeClr val="tx1">
                    <a:lumMod val="65000"/>
                    <a:lumOff val="35000"/>
                  </a:schemeClr>
                </a:solidFill>
                <a:latin typeface="Times New Roman" panose="02020603050405020304" pitchFamily="18" charset="0"/>
                <a:cs typeface="Times New Roman" panose="02020603050405020304" pitchFamily="18" charset="0"/>
              </a:rPr>
              <a:t>Key = base64.b64encode((</a:t>
            </a:r>
            <a:r>
              <a:rPr lang="en-US" sz="2400" b="1" dirty="0" err="1">
                <a:solidFill>
                  <a:schemeClr val="tx1">
                    <a:lumMod val="65000"/>
                    <a:lumOff val="35000"/>
                  </a:schemeClr>
                </a:solidFill>
                <a:latin typeface="Times New Roman" panose="02020603050405020304" pitchFamily="18" charset="0"/>
                <a:cs typeface="Times New Roman" panose="02020603050405020304" pitchFamily="18" charset="0"/>
              </a:rPr>
              <a:t>timestamp+user_identity</a:t>
            </a:r>
            <a:r>
              <a:rPr lang="en-US" sz="2400" b="1" dirty="0">
                <a:solidFill>
                  <a:schemeClr val="tx1">
                    <a:lumMod val="65000"/>
                    <a:lumOff val="35000"/>
                  </a:schemeClr>
                </a:solidFill>
                <a:latin typeface="Times New Roman" panose="02020603050405020304" pitchFamily="18" charset="0"/>
                <a:cs typeface="Times New Roman" panose="02020603050405020304" pitchFamily="18" charset="0"/>
              </a:rPr>
              <a:t>).encode('utf-8</a:t>
            </a:r>
            <a:r>
              <a:rPr lang="en-US" sz="2400" b="1"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err="1">
                <a:latin typeface="Times New Roman" panose="02020603050405020304" pitchFamily="18" charset="0"/>
                <a:cs typeface="Times New Roman" panose="02020603050405020304" pitchFamily="18" charset="0"/>
              </a:rPr>
              <a:t>Fernet</a:t>
            </a:r>
            <a:r>
              <a:rPr lang="en-US" sz="2400" dirty="0">
                <a:latin typeface="Times New Roman" panose="02020603050405020304" pitchFamily="18" charset="0"/>
                <a:cs typeface="Times New Roman" panose="02020603050405020304" pitchFamily="18" charset="0"/>
              </a:rPr>
              <a:t> required Key to encrypt data. Create a dynamic key type that does not need to store or send along with the encrypted data. Not like asymmetric encryption methods, it does not require memorizing either a private or public key. </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896961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9273"/>
            <a:ext cx="10972800" cy="673812"/>
          </a:xfrm>
        </p:spPr>
        <p:txBody>
          <a:bodyPr>
            <a:normAutofit/>
          </a:bodyPr>
          <a:lstStyle/>
          <a:p>
            <a:r>
              <a:rPr lang="en-US" sz="3600" b="1" smtClean="0">
                <a:latin typeface="Times New Roman" panose="02020603050405020304" pitchFamily="18" charset="0"/>
                <a:cs typeface="Times New Roman" panose="02020603050405020304" pitchFamily="18" charset="0"/>
              </a:rPr>
              <a:t>BLOCK-CHAIN </a:t>
            </a:r>
            <a:r>
              <a:rPr lang="en-US" sz="3600" b="1" dirty="0" smtClean="0">
                <a:latin typeface="Times New Roman" panose="02020603050405020304" pitchFamily="18" charset="0"/>
                <a:cs typeface="Times New Roman" panose="02020603050405020304" pitchFamily="18" charset="0"/>
              </a:rPr>
              <a:t>AUTHENTICATION</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1053443"/>
            <a:ext cx="10972800" cy="5565947"/>
          </a:xfrm>
          <a:prstGeom prst="rect">
            <a:avLst/>
          </a:prstGeom>
          <a:noFill/>
        </p:spPr>
        <p:txBody>
          <a:bodyPr wrap="square" rtlCol="0">
            <a:sp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The messages are encrypted with a series of dynamic keys that are generated by block-chain technology (base64). The float data timestamp and string data user identity are combined and converted to a base64 value, which is called a hash value in block chains.</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The hash value of the non-encrypted data is generated and sent along with the encrypted message. The hash value is used to ensure the decrypt function confirms the decrypted value is correct</a:t>
            </a:r>
            <a:r>
              <a:rPr lang="en-US" sz="2400" dirty="0" smtClean="0">
                <a:latin typeface="Times New Roman" panose="02020603050405020304" pitchFamily="18" charset="0"/>
                <a:cs typeface="Times New Roman" panose="02020603050405020304" pitchFamily="18" charset="0"/>
              </a:rPr>
              <a:t>.</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More specifically, block chains are used to ensure the correct user is connected to the server.</a:t>
            </a:r>
          </a:p>
        </p:txBody>
      </p:sp>
    </p:spTree>
    <p:extLst>
      <p:ext uri="{BB962C8B-B14F-4D97-AF65-F5344CB8AC3E}">
        <p14:creationId xmlns:p14="http://schemas.microsoft.com/office/powerpoint/2010/main" val="199093818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IMPLEMENTATION</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23025"/>
            <a:ext cx="10972800" cy="5011949"/>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During the implementation phase, we translated design specifications into a fully functional Chat API with integrated encryption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Following best practices, we executed the architectural design, implementing </a:t>
            </a:r>
            <a:r>
              <a:rPr lang="en-US" sz="2400" dirty="0" err="1">
                <a:latin typeface="Times New Roman" panose="02020603050405020304" pitchFamily="18" charset="0"/>
                <a:cs typeface="Times New Roman" panose="02020603050405020304" pitchFamily="18" charset="0"/>
              </a:rPr>
              <a:t>F</a:t>
            </a:r>
            <a:r>
              <a:rPr lang="en-US" sz="2400" dirty="0" err="1" smtClean="0">
                <a:latin typeface="Times New Roman" panose="02020603050405020304" pitchFamily="18" charset="0"/>
                <a:cs typeface="Times New Roman" panose="02020603050405020304" pitchFamily="18" charset="0"/>
              </a:rPr>
              <a:t>ernet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 communication encryption.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was seamlessly integrated, utilizing smart contracts for automated user verification. Emphasis was placed on code quality and efficiency, ensuring maintainability. Through iterative development and rigorous testing, we optimized the Chat API to meet project objectives. The implementation phase showcased meticulous attention to detail, resulting in a secure and reliable communication platform</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546839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84"/>
            <a:ext cx="10972800" cy="1143000"/>
          </a:xfrm>
        </p:spPr>
        <p:txBody>
          <a:bodyPr>
            <a:normAutofit/>
          </a:bodyPr>
          <a:lstStyle/>
          <a:p>
            <a:r>
              <a:rPr lang="en-US" sz="3600" b="1" dirty="0" smtClean="0">
                <a:latin typeface="Times New Roman" pitchFamily="18" charset="0"/>
              </a:rPr>
              <a:t>MODULES</a:t>
            </a:r>
            <a:endParaRPr lang="en-US" sz="3600" b="1" dirty="0">
              <a:latin typeface="Times New Roman" pitchFamily="18" charset="0"/>
            </a:endParaRPr>
          </a:p>
        </p:txBody>
      </p:sp>
      <p:sp>
        <p:nvSpPr>
          <p:cNvPr id="12" name="Content Placeholder 11"/>
          <p:cNvSpPr>
            <a:spLocks noGrp="1"/>
          </p:cNvSpPr>
          <p:nvPr>
            <p:ph idx="1"/>
          </p:nvPr>
        </p:nvSpPr>
        <p:spPr>
          <a:xfrm>
            <a:off x="609600" y="1347284"/>
            <a:ext cx="10972800" cy="5129716"/>
          </a:xfrm>
        </p:spPr>
        <p:txBody>
          <a:bodyPr>
            <a:normAutofit/>
          </a:bodyPr>
          <a:lstStyle/>
          <a:p>
            <a:pPr>
              <a:lnSpc>
                <a:spcPct val="150000"/>
              </a:lnSpc>
              <a:buNone/>
            </a:pPr>
            <a:r>
              <a:rPr lang="en-US" sz="2600" dirty="0" smtClean="0">
                <a:latin typeface="Times New Roman" panose="02020603050405020304" pitchFamily="18" charset="0"/>
                <a:cs typeface="Times New Roman" panose="02020603050405020304" pitchFamily="18" charset="0"/>
              </a:rPr>
              <a:t>The system is completely deployed server side as backend.</a:t>
            </a:r>
          </a:p>
          <a:p>
            <a:pPr>
              <a:lnSpc>
                <a:spcPct val="150000"/>
              </a:lnSpc>
              <a:buNone/>
            </a:pPr>
            <a:endParaRPr lang="en-US" sz="2600" dirty="0">
              <a:latin typeface="Times New Roman" panose="02020603050405020304" pitchFamily="18" charset="0"/>
              <a:cs typeface="Times New Roman" panose="02020603050405020304" pitchFamily="18" charset="0"/>
            </a:endParaRPr>
          </a:p>
          <a:p>
            <a:pPr>
              <a:lnSpc>
                <a:spcPct val="150000"/>
              </a:lnSpc>
              <a:buNone/>
            </a:pPr>
            <a:r>
              <a:rPr lang="en-US" sz="2600" b="1" dirty="0" smtClean="0">
                <a:latin typeface="Times New Roman" panose="02020603050405020304" pitchFamily="18" charset="0"/>
                <a:cs typeface="Times New Roman" panose="02020603050405020304" pitchFamily="18" charset="0"/>
              </a:rPr>
              <a:t>Demo Application:</a:t>
            </a:r>
          </a:p>
          <a:p>
            <a:pPr lvl="2">
              <a:lnSpc>
                <a:spcPct val="150000"/>
              </a:lnSpc>
            </a:pPr>
            <a:r>
              <a:rPr lang="en-US" dirty="0" smtClean="0">
                <a:latin typeface="Times New Roman" panose="02020603050405020304" pitchFamily="18" charset="0"/>
                <a:cs typeface="Times New Roman" panose="02020603050405020304" pitchFamily="18" charset="0"/>
              </a:rPr>
              <a:t>Login Page</a:t>
            </a:r>
          </a:p>
          <a:p>
            <a:pPr lvl="2">
              <a:lnSpc>
                <a:spcPct val="150000"/>
              </a:lnSpc>
            </a:pPr>
            <a:r>
              <a:rPr lang="en-US" dirty="0" smtClean="0">
                <a:latin typeface="Times New Roman" panose="02020603050405020304" pitchFamily="18" charset="0"/>
                <a:cs typeface="Times New Roman" panose="02020603050405020304" pitchFamily="18" charset="0"/>
              </a:rPr>
              <a:t>Chatting Page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7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Elbow Connector 2"/>
          <p:cNvCxnSpPr>
            <a:stCxn id="36" idx="2"/>
          </p:cNvCxnSpPr>
          <p:nvPr/>
        </p:nvCxnSpPr>
        <p:spPr>
          <a:xfrm rot="5400000" flipH="1" flipV="1">
            <a:off x="5818623" y="2393642"/>
            <a:ext cx="289466" cy="3551529"/>
          </a:xfrm>
          <a:prstGeom prst="bentConnector4">
            <a:avLst>
              <a:gd name="adj1" fmla="val -579934"/>
              <a:gd name="adj2" fmla="val 8582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30432" y="1758395"/>
            <a:ext cx="1934391" cy="4577806"/>
          </a:xfrm>
          <a:prstGeom prst="roundRect">
            <a:avLst>
              <a:gd name="adj" fmla="val 2814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54" y="4869454"/>
            <a:ext cx="1134303" cy="116526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54" y="3442699"/>
            <a:ext cx="1134303" cy="116526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054" y="2015944"/>
            <a:ext cx="1134303" cy="116526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229" y="2598574"/>
            <a:ext cx="3091542" cy="3091542"/>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9119" y="3252250"/>
            <a:ext cx="1544840" cy="1544840"/>
          </a:xfrm>
          <a:prstGeom prst="rect">
            <a:avLst/>
          </a:prstGeom>
        </p:spPr>
      </p:pic>
      <p:cxnSp>
        <p:nvCxnSpPr>
          <p:cNvPr id="21" name="Straight Connector 20"/>
          <p:cNvCxnSpPr/>
          <p:nvPr/>
        </p:nvCxnSpPr>
        <p:spPr>
          <a:xfrm>
            <a:off x="2690949" y="3596630"/>
            <a:ext cx="2677886" cy="0"/>
          </a:xfrm>
          <a:prstGeom prst="line">
            <a:avLst/>
          </a:prstGeom>
          <a:ln w="38100">
            <a:solidFill>
              <a:schemeClr val="accent5">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90949" y="4999053"/>
            <a:ext cx="2677886" cy="0"/>
          </a:xfrm>
          <a:prstGeom prst="line">
            <a:avLst/>
          </a:prstGeom>
          <a:ln w="38100">
            <a:solidFill>
              <a:schemeClr val="accent5">
                <a:lumMod val="75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3813" y="3806582"/>
            <a:ext cx="507558" cy="507558"/>
          </a:xfrm>
          <a:prstGeom prst="rect">
            <a:avLst/>
          </a:prstGeom>
        </p:spPr>
      </p:pic>
      <p:cxnSp>
        <p:nvCxnSpPr>
          <p:cNvPr id="38" name="Straight Arrow Connector 37"/>
          <p:cNvCxnSpPr/>
          <p:nvPr/>
        </p:nvCxnSpPr>
        <p:spPr>
          <a:xfrm>
            <a:off x="2690949" y="4047298"/>
            <a:ext cx="1268990" cy="130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3"/>
          </p:cNvCxnSpPr>
          <p:nvPr/>
        </p:nvCxnSpPr>
        <p:spPr>
          <a:xfrm flipV="1">
            <a:off x="4441371" y="4047298"/>
            <a:ext cx="901338" cy="1306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70540" y="2562062"/>
            <a:ext cx="946193" cy="946193"/>
          </a:xfrm>
          <a:prstGeom prst="rect">
            <a:avLst/>
          </a:prstGeom>
        </p:spPr>
      </p:pic>
      <p:sp>
        <p:nvSpPr>
          <p:cNvPr id="42" name="TextBox 41"/>
          <p:cNvSpPr txBox="1"/>
          <p:nvPr/>
        </p:nvSpPr>
        <p:spPr>
          <a:xfrm>
            <a:off x="3863686" y="3211917"/>
            <a:ext cx="647811"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SSL</a:t>
            </a:r>
            <a:endParaRPr lang="en-US" dirty="0">
              <a:latin typeface="Times New Roman" panose="02020603050405020304" pitchFamily="18" charset="0"/>
              <a:cs typeface="Times New Roman" panose="02020603050405020304" pitchFamily="18" charset="0"/>
            </a:endParaRPr>
          </a:p>
        </p:txBody>
      </p:sp>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6085" y="3303803"/>
            <a:ext cx="1500052" cy="1500052"/>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92872" y="1273933"/>
            <a:ext cx="1115632" cy="1115632"/>
          </a:xfrm>
          <a:prstGeom prst="rect">
            <a:avLst/>
          </a:prstGeom>
        </p:spPr>
      </p:pic>
      <p:pic>
        <p:nvPicPr>
          <p:cNvPr id="46" name="Picture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85588" y="1349818"/>
            <a:ext cx="1066112" cy="1066112"/>
          </a:xfrm>
          <a:prstGeom prst="rect">
            <a:avLst/>
          </a:prstGeom>
        </p:spPr>
      </p:pic>
      <p:cxnSp>
        <p:nvCxnSpPr>
          <p:cNvPr id="48" name="Elbow Connector 47"/>
          <p:cNvCxnSpPr>
            <a:stCxn id="44" idx="2"/>
            <a:endCxn id="46" idx="2"/>
          </p:cNvCxnSpPr>
          <p:nvPr/>
        </p:nvCxnSpPr>
        <p:spPr>
          <a:xfrm rot="16200000" flipH="1">
            <a:off x="8521484" y="1718769"/>
            <a:ext cx="26365" cy="1367956"/>
          </a:xfrm>
          <a:prstGeom prst="bentConnector3">
            <a:avLst>
              <a:gd name="adj1" fmla="val 967059"/>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8511539" y="2656659"/>
            <a:ext cx="0" cy="65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9086127" y="4005822"/>
            <a:ext cx="1620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609600" y="204284"/>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Times New Roman" pitchFamily="18" charset="0"/>
              </a:rPr>
              <a:t>ACTIVITY DIAGRAM</a:t>
            </a:r>
            <a:endParaRPr lang="en-US" sz="3600" b="1" dirty="0">
              <a:latin typeface="Times New Roman" pitchFamily="18" charset="0"/>
            </a:endParaRPr>
          </a:p>
        </p:txBody>
      </p:sp>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92873" y="1273934"/>
            <a:ext cx="1115632" cy="1115632"/>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85589" y="1349819"/>
            <a:ext cx="1066112" cy="1066112"/>
          </a:xfrm>
          <a:prstGeom prst="rect">
            <a:avLst/>
          </a:prstGeom>
        </p:spPr>
      </p:pic>
      <p:cxnSp>
        <p:nvCxnSpPr>
          <p:cNvPr id="28" name="Elbow Connector 27"/>
          <p:cNvCxnSpPr>
            <a:stCxn id="26" idx="2"/>
            <a:endCxn id="27" idx="2"/>
          </p:cNvCxnSpPr>
          <p:nvPr/>
        </p:nvCxnSpPr>
        <p:spPr>
          <a:xfrm rot="16200000" flipH="1">
            <a:off x="8521485" y="1718770"/>
            <a:ext cx="26365" cy="1367956"/>
          </a:xfrm>
          <a:prstGeom prst="bentConnector3">
            <a:avLst>
              <a:gd name="adj1" fmla="val 967059"/>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35" idx="3"/>
          </p:cNvCxnSpPr>
          <p:nvPr/>
        </p:nvCxnSpPr>
        <p:spPr>
          <a:xfrm flipH="1">
            <a:off x="4432282" y="4592355"/>
            <a:ext cx="936553" cy="156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4724" y="4354180"/>
            <a:ext cx="507558" cy="507558"/>
          </a:xfrm>
          <a:prstGeom prst="rect">
            <a:avLst/>
          </a:prstGeom>
        </p:spPr>
      </p:pic>
      <p:cxnSp>
        <p:nvCxnSpPr>
          <p:cNvPr id="37" name="Straight Arrow Connector 36"/>
          <p:cNvCxnSpPr>
            <a:stCxn id="35" idx="1"/>
          </p:cNvCxnSpPr>
          <p:nvPr/>
        </p:nvCxnSpPr>
        <p:spPr>
          <a:xfrm flipH="1">
            <a:off x="2664823" y="4607959"/>
            <a:ext cx="1259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845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84"/>
            <a:ext cx="10972800" cy="1143000"/>
          </a:xfrm>
        </p:spPr>
        <p:txBody>
          <a:bodyPr>
            <a:normAutofit/>
          </a:bodyPr>
          <a:lstStyle/>
          <a:p>
            <a:r>
              <a:rPr lang="en-US" sz="3600" b="1" dirty="0">
                <a:latin typeface="Times New Roman" pitchFamily="18" charset="0"/>
              </a:rPr>
              <a:t>SOFTWARE AND HARDWARE REQUIREMENTS</a:t>
            </a:r>
          </a:p>
        </p:txBody>
      </p:sp>
      <p:sp>
        <p:nvSpPr>
          <p:cNvPr id="12" name="Content Placeholder 11"/>
          <p:cNvSpPr>
            <a:spLocks noGrp="1"/>
          </p:cNvSpPr>
          <p:nvPr>
            <p:ph idx="1"/>
          </p:nvPr>
        </p:nvSpPr>
        <p:spPr>
          <a:xfrm>
            <a:off x="609600" y="1347284"/>
            <a:ext cx="10972800" cy="5129716"/>
          </a:xfrm>
        </p:spPr>
        <p:txBody>
          <a:bodyPr>
            <a:normAutofit fontScale="92500" lnSpcReduction="20000"/>
          </a:bodyPr>
          <a:lstStyle/>
          <a:p>
            <a:pPr>
              <a:lnSpc>
                <a:spcPct val="150000"/>
              </a:lnSpc>
              <a:buNone/>
            </a:pPr>
            <a:r>
              <a:rPr lang="en-US" sz="2600" b="1" dirty="0">
                <a:latin typeface="Times New Roman" panose="02020603050405020304" pitchFamily="18" charset="0"/>
                <a:cs typeface="Times New Roman" panose="02020603050405020304" pitchFamily="18" charset="0"/>
              </a:rPr>
              <a:t>FRONT END </a:t>
            </a:r>
          </a:p>
          <a:p>
            <a:pPr>
              <a:lnSpc>
                <a:spcPct val="150000"/>
              </a:lnSpc>
            </a:pPr>
            <a:r>
              <a:rPr lang="en-US" sz="2600" dirty="0">
                <a:latin typeface="Times New Roman" panose="02020603050405020304" pitchFamily="18" charset="0"/>
                <a:cs typeface="Times New Roman" panose="02020603050405020304" pitchFamily="18" charset="0"/>
              </a:rPr>
              <a:t>Python (Toolkit Interface - </a:t>
            </a:r>
            <a:r>
              <a:rPr lang="en-US" sz="2600" dirty="0" err="1" smtClean="0">
                <a:latin typeface="Times New Roman" panose="02020603050405020304" pitchFamily="18" charset="0"/>
                <a:cs typeface="Times New Roman" panose="02020603050405020304" pitchFamily="18" charset="0"/>
              </a:rPr>
              <a:t>tkinter</a:t>
            </a:r>
            <a:r>
              <a:rPr lang="en-US" sz="2600" dirty="0">
                <a:latin typeface="Times New Roman" panose="02020603050405020304" pitchFamily="18" charset="0"/>
                <a:cs typeface="Times New Roman" panose="02020603050405020304" pitchFamily="18" charset="0"/>
              </a:rPr>
              <a:t>)</a:t>
            </a:r>
            <a:endParaRPr lang="en-US" sz="2600" b="1" dirty="0">
              <a:latin typeface="Times New Roman" panose="02020603050405020304" pitchFamily="18" charset="0"/>
              <a:cs typeface="Times New Roman" panose="02020603050405020304" pitchFamily="18" charset="0"/>
            </a:endParaRPr>
          </a:p>
          <a:p>
            <a:pPr>
              <a:lnSpc>
                <a:spcPct val="150000"/>
              </a:lnSpc>
              <a:buNone/>
            </a:pPr>
            <a:r>
              <a:rPr lang="en-US" sz="2600" b="1" dirty="0">
                <a:latin typeface="Times New Roman" panose="02020603050405020304" pitchFamily="18" charset="0"/>
                <a:cs typeface="Times New Roman" panose="02020603050405020304" pitchFamily="18" charset="0"/>
              </a:rPr>
              <a:t>BACK END</a:t>
            </a:r>
          </a:p>
          <a:p>
            <a:pPr>
              <a:lnSpc>
                <a:spcPct val="150000"/>
              </a:lnSpc>
            </a:pPr>
            <a:r>
              <a:rPr lang="en-US" sz="2600" dirty="0" smtClean="0">
                <a:latin typeface="Times New Roman" panose="02020603050405020304" pitchFamily="18" charset="0"/>
                <a:cs typeface="Times New Roman" panose="02020603050405020304" pitchFamily="18" charset="0"/>
              </a:rPr>
              <a:t>Python (threading, socket, </a:t>
            </a:r>
            <a:r>
              <a:rPr lang="en-US" sz="2600" dirty="0" err="1" smtClean="0">
                <a:latin typeface="Times New Roman" panose="02020603050405020304" pitchFamily="18" charset="0"/>
                <a:cs typeface="Times New Roman" panose="02020603050405020304" pitchFamily="18" charset="0"/>
              </a:rPr>
              <a:t>cryptography.fernet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hashlib</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base64)</a:t>
            </a:r>
          </a:p>
          <a:p>
            <a:pPr marL="0" indent="0">
              <a:lnSpc>
                <a:spcPct val="150000"/>
              </a:lnSpc>
              <a:buNone/>
            </a:pPr>
            <a:r>
              <a:rPr lang="en-US" sz="2600" b="1" dirty="0" smtClean="0">
                <a:latin typeface="Times New Roman" panose="02020603050405020304" pitchFamily="18" charset="0"/>
                <a:cs typeface="Times New Roman" panose="02020603050405020304" pitchFamily="18" charset="0"/>
              </a:rPr>
              <a:t>HARDWARE</a:t>
            </a:r>
            <a:endParaRPr lang="en-US" sz="2600" b="1"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Basic requirements for a system</a:t>
            </a:r>
          </a:p>
          <a:p>
            <a:pPr marL="0" indent="0">
              <a:lnSpc>
                <a:spcPct val="150000"/>
              </a:lnSpc>
              <a:buNone/>
            </a:pPr>
            <a:r>
              <a:rPr lang="en-US" sz="2600" b="1" dirty="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Minimum 4 GB ram</a:t>
            </a:r>
          </a:p>
          <a:p>
            <a:pPr>
              <a:lnSpc>
                <a:spcPct val="150000"/>
              </a:lnSpc>
            </a:pPr>
            <a:r>
              <a:rPr lang="en-US" sz="2600" dirty="0">
                <a:latin typeface="Times New Roman" panose="02020603050405020304" pitchFamily="18" charset="0"/>
                <a:cs typeface="Times New Roman" panose="02020603050405020304" pitchFamily="18" charset="0"/>
              </a:rPr>
              <a:t>Window(8,10 and 11 versions), Linux, Ubuntu</a:t>
            </a:r>
          </a:p>
        </p:txBody>
      </p:sp>
    </p:spTree>
    <p:extLst>
      <p:ext uri="{BB962C8B-B14F-4D97-AF65-F5344CB8AC3E}">
        <p14:creationId xmlns:p14="http://schemas.microsoft.com/office/powerpoint/2010/main" val="429083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84"/>
            <a:ext cx="10972800" cy="1143000"/>
          </a:xfrm>
        </p:spPr>
        <p:txBody>
          <a:bodyPr>
            <a:normAutofit/>
          </a:bodyPr>
          <a:lstStyle/>
          <a:p>
            <a:r>
              <a:rPr lang="en-US" sz="3600" b="1" dirty="0" smtClean="0">
                <a:latin typeface="Times New Roman" pitchFamily="18" charset="0"/>
              </a:rPr>
              <a:t>TESTING AND VALIDATION</a:t>
            </a:r>
            <a:endParaRPr lang="en-US" sz="3600" b="1" dirty="0">
              <a:latin typeface="Times New Roman" pitchFamily="18" charset="0"/>
            </a:endParaRPr>
          </a:p>
        </p:txBody>
      </p:sp>
      <p:sp>
        <p:nvSpPr>
          <p:cNvPr id="3" name="TextBox 2"/>
          <p:cNvSpPr txBox="1"/>
          <p:nvPr/>
        </p:nvSpPr>
        <p:spPr>
          <a:xfrm>
            <a:off x="609600" y="1536174"/>
            <a:ext cx="10972800" cy="5011949"/>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The testing and validation phase of the project played a crucial role in ensuring the functionality, security, and reliability of the developed Chat API. This phase encompassed various testing methodologies and validation procedures to assess the performance and effectiveness of the system</a:t>
            </a:r>
            <a:r>
              <a:rPr lang="en-US" sz="2400" dirty="0" smtClean="0">
                <a:latin typeface="Times New Roman" panose="02020603050405020304" pitchFamily="18" charset="0"/>
                <a:cs typeface="Times New Roman" panose="02020603050405020304" pitchFamily="18" charset="0"/>
              </a:rPr>
              <a:t>.</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Functional Testing</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Security Testing</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Performance Testing</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User Acceptance Testing</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Validation</a:t>
            </a:r>
          </a:p>
        </p:txBody>
      </p:sp>
    </p:spTree>
    <p:extLst>
      <p:ext uri="{BB962C8B-B14F-4D97-AF65-F5344CB8AC3E}">
        <p14:creationId xmlns:p14="http://schemas.microsoft.com/office/powerpoint/2010/main" val="18499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8103"/>
            <a:ext cx="10972800" cy="1143000"/>
          </a:xfrm>
        </p:spPr>
        <p:txBody>
          <a:bodyPr>
            <a:normAutofit/>
          </a:bodyPr>
          <a:lstStyle/>
          <a:p>
            <a:r>
              <a:rPr lang="en-US" sz="3600" b="1" dirty="0" smtClean="0">
                <a:latin typeface="Times New Roman" pitchFamily="18" charset="0"/>
              </a:rPr>
              <a:t>CONCLUSION</a:t>
            </a:r>
            <a:endParaRPr lang="en-US" sz="3600" b="1" dirty="0">
              <a:latin typeface="Times New Roman" pitchFamily="18" charset="0"/>
            </a:endParaRPr>
          </a:p>
        </p:txBody>
      </p:sp>
      <p:sp>
        <p:nvSpPr>
          <p:cNvPr id="4" name="Text Placeholder 3"/>
          <p:cNvSpPr txBox="1">
            <a:spLocks/>
          </p:cNvSpPr>
          <p:nvPr/>
        </p:nvSpPr>
        <p:spPr>
          <a:xfrm>
            <a:off x="824339" y="1373758"/>
            <a:ext cx="10543321" cy="41104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In conclusion, the development of the secure Chat API has been a significant achievement, providing a robust platform for encrypted communication while integrating Block-chain Authentication for enhanced security. Throughout the project, we have achieved several key milestones and addressed various challenges, resulting in a successful outcome. Overall, the secure Chat API project represents a significant step forward in the development of secure communication platforms, offering users a reliable and privacy-focused solution for encrypted communication. </a:t>
            </a:r>
          </a:p>
        </p:txBody>
      </p:sp>
    </p:spTree>
    <p:extLst>
      <p:ext uri="{BB962C8B-B14F-4D97-AF65-F5344CB8AC3E}">
        <p14:creationId xmlns:p14="http://schemas.microsoft.com/office/powerpoint/2010/main" val="408918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8103"/>
            <a:ext cx="10972800" cy="1143000"/>
          </a:xfrm>
        </p:spPr>
        <p:txBody>
          <a:bodyPr>
            <a:normAutofit/>
          </a:bodyPr>
          <a:lstStyle/>
          <a:p>
            <a:r>
              <a:rPr lang="en-US" sz="3600" b="1" dirty="0" smtClean="0">
                <a:latin typeface="Times New Roman" pitchFamily="18" charset="0"/>
              </a:rPr>
              <a:t>FEATURE ENHANCEMENT</a:t>
            </a:r>
            <a:endParaRPr lang="en-US" sz="3600" b="1" dirty="0">
              <a:latin typeface="Times New Roman" pitchFamily="18" charset="0"/>
            </a:endParaRPr>
          </a:p>
        </p:txBody>
      </p:sp>
      <p:sp>
        <p:nvSpPr>
          <p:cNvPr id="4" name="Text Placeholder 3"/>
          <p:cNvSpPr txBox="1">
            <a:spLocks/>
          </p:cNvSpPr>
          <p:nvPr/>
        </p:nvSpPr>
        <p:spPr>
          <a:xfrm>
            <a:off x="824339" y="1373758"/>
            <a:ext cx="10543321" cy="49808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Multimedia </a:t>
            </a:r>
            <a:r>
              <a:rPr lang="en-US" sz="2400" b="1" dirty="0" smtClean="0">
                <a:latin typeface="Times New Roman" panose="02020603050405020304" pitchFamily="18" charset="0"/>
                <a:cs typeface="Times New Roman" panose="02020603050405020304" pitchFamily="18" charset="0"/>
              </a:rPr>
              <a:t>Messaging:</a:t>
            </a:r>
            <a:r>
              <a:rPr lang="en-US" sz="2400" dirty="0" smtClean="0">
                <a:latin typeface="Times New Roman" panose="02020603050405020304" pitchFamily="18" charset="0"/>
                <a:cs typeface="Times New Roman" panose="02020603050405020304" pitchFamily="18" charset="0"/>
              </a:rPr>
              <a:t> Enable </a:t>
            </a:r>
            <a:r>
              <a:rPr lang="en-US" sz="2400" dirty="0">
                <a:latin typeface="Times New Roman" panose="02020603050405020304" pitchFamily="18" charset="0"/>
                <a:cs typeface="Times New Roman" panose="02020603050405020304" pitchFamily="18" charset="0"/>
              </a:rPr>
              <a:t>users to exchange multimedia content such as images, videos, and audio files securely within the Chat API</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Voice and Video </a:t>
            </a:r>
            <a:r>
              <a:rPr lang="en-US" sz="2400" b="1" dirty="0" smtClean="0">
                <a:latin typeface="Times New Roman" panose="02020603050405020304" pitchFamily="18" charset="0"/>
                <a:cs typeface="Times New Roman" panose="02020603050405020304" pitchFamily="18" charset="0"/>
              </a:rPr>
              <a:t>Calling: </a:t>
            </a:r>
            <a:r>
              <a:rPr lang="en-US" sz="2400" dirty="0" smtClean="0">
                <a:latin typeface="Times New Roman" panose="02020603050405020304" pitchFamily="18" charset="0"/>
                <a:cs typeface="Times New Roman" panose="02020603050405020304" pitchFamily="18" charset="0"/>
              </a:rPr>
              <a:t>Integrate </a:t>
            </a:r>
            <a:r>
              <a:rPr lang="en-US" sz="2400" dirty="0">
                <a:latin typeface="Times New Roman" panose="02020603050405020304" pitchFamily="18" charset="0"/>
                <a:cs typeface="Times New Roman" panose="02020603050405020304" pitchFamily="18" charset="0"/>
              </a:rPr>
              <a:t>voice and video calling functionalities into the Chat API, enabling users to initiate secure audio and video calls with their contacts</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Advanced Authentication </a:t>
            </a:r>
            <a:r>
              <a:rPr lang="en-US" sz="2400" b="1" dirty="0" smtClean="0">
                <a:latin typeface="Times New Roman" panose="02020603050405020304" pitchFamily="18" charset="0"/>
                <a:cs typeface="Times New Roman" panose="02020603050405020304" pitchFamily="18" charset="0"/>
              </a:rPr>
              <a:t>Mechanisms:</a:t>
            </a:r>
            <a:r>
              <a:rPr lang="en-US" sz="2400" dirty="0" smtClean="0">
                <a:latin typeface="Times New Roman" panose="02020603050405020304" pitchFamily="18" charset="0"/>
                <a:cs typeface="Times New Roman" panose="02020603050405020304" pitchFamily="18" charset="0"/>
              </a:rPr>
              <a:t> Enhance </a:t>
            </a:r>
            <a:r>
              <a:rPr lang="en-US" sz="2400" dirty="0">
                <a:latin typeface="Times New Roman" panose="02020603050405020304" pitchFamily="18" charset="0"/>
                <a:cs typeface="Times New Roman" panose="02020603050405020304" pitchFamily="18" charset="0"/>
              </a:rPr>
              <a:t>user authentication by introducing advanced biometric authentication methods such as fingerprint recognition or facial recognition.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85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DOMAIN</a:t>
            </a:r>
            <a:endParaRPr lang="en-US" sz="3600" dirty="0">
              <a:latin typeface="Times New Roman" pitchFamily="18" charset="0"/>
            </a:endParaRPr>
          </a:p>
        </p:txBody>
      </p:sp>
      <p:sp>
        <p:nvSpPr>
          <p:cNvPr id="4" name="Text Placeholder 3"/>
          <p:cNvSpPr>
            <a:spLocks noGrp="1"/>
          </p:cNvSpPr>
          <p:nvPr>
            <p:ph idx="1"/>
          </p:nvPr>
        </p:nvSpPr>
        <p:spPr>
          <a:xfrm>
            <a:off x="757382" y="1411491"/>
            <a:ext cx="10543321" cy="4110484"/>
          </a:xfrm>
        </p:spPr>
        <p:txBody>
          <a:bodyPr>
            <a:noAutofit/>
          </a:bodyPr>
          <a:lstStyle/>
          <a:p>
            <a:pPr algn="just">
              <a:lnSpc>
                <a:spcPct val="150000"/>
              </a:lnSpc>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Block-Chain Technology</a:t>
            </a:r>
          </a:p>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	Block-Chain </a:t>
            </a:r>
            <a:r>
              <a:rPr lang="en-US" sz="2400" dirty="0">
                <a:latin typeface="Times New Roman" panose="02020603050405020304" pitchFamily="18" charset="0"/>
                <a:cs typeface="Times New Roman" panose="02020603050405020304" pitchFamily="18" charset="0"/>
              </a:rPr>
              <a:t>technology is a decentralized and distributed ledger system that enables secure and transparent record-keeping of transactions across a network of computers. It gained prominence as the underlying technology for cryptocurrencies like Bitcoin, but its applications extend far beyond digital currencies.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has the potential to revolutionize various industries by providing a tamper-resistant and efficient way to manage and verify transactions.</a:t>
            </a:r>
          </a:p>
          <a:p>
            <a:pPr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307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197" y="3101763"/>
            <a:ext cx="3337606" cy="654474"/>
          </a:xfrm>
        </p:spPr>
        <p:txBody>
          <a:bodyPr>
            <a:normAutofit/>
          </a:bodyPr>
          <a:lstStyle/>
          <a:p>
            <a:r>
              <a:rPr lang="en-US" sz="3600" b="1" dirty="0" smtClean="0">
                <a:latin typeface="Times New Roman" pitchFamily="18" charset="0"/>
                <a:cs typeface="Times New Roman" pitchFamily="18" charset="0"/>
              </a:rPr>
              <a:t>QUESTIONS</a:t>
            </a:r>
            <a:endParaRPr lang="en-US" sz="3600" b="1"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197" y="3101763"/>
            <a:ext cx="3337606" cy="654474"/>
          </a:xfrm>
        </p:spPr>
        <p:txBody>
          <a:bodyPr>
            <a:normAutofit/>
          </a:bodyPr>
          <a:lstStyle/>
          <a:p>
            <a:r>
              <a:rPr lang="en-US" sz="36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799305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INTRODUCTION</a:t>
            </a:r>
            <a:endParaRPr lang="en-US" sz="3600" dirty="0">
              <a:latin typeface="Times New Roman" pitchFamily="18" charset="0"/>
            </a:endParaRPr>
          </a:p>
        </p:txBody>
      </p:sp>
      <p:sp>
        <p:nvSpPr>
          <p:cNvPr id="4" name="Text Placeholder 3"/>
          <p:cNvSpPr>
            <a:spLocks noGrp="1"/>
          </p:cNvSpPr>
          <p:nvPr>
            <p:ph idx="1"/>
          </p:nvPr>
        </p:nvSpPr>
        <p:spPr>
          <a:xfrm>
            <a:off x="559340" y="1651795"/>
            <a:ext cx="11073319" cy="3554410"/>
          </a:xfrm>
        </p:spPr>
        <p:txBody>
          <a:bodyPr>
            <a:noAutofit/>
          </a:bodyPr>
          <a:lstStyle/>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	In </a:t>
            </a:r>
            <a:r>
              <a:rPr lang="en-US" sz="2400" dirty="0">
                <a:latin typeface="Times New Roman" panose="02020603050405020304" pitchFamily="18" charset="0"/>
                <a:cs typeface="Times New Roman" panose="02020603050405020304" pitchFamily="18" charset="0"/>
              </a:rPr>
              <a:t>an era where digital communication plays a pivotal role in our daily lives, ensuring the confidentiality and integrity of our conversations is paramount. Introducing the "Secure Chat API," a revolutionary development in the realm of encrypted communication. This cutting-edge Chat Application Program Interface (API) not only prioritizes user privacy through robust encryption but also leverages the power of blockchain authentication for an unprecedented level of security. </a:t>
            </a:r>
          </a:p>
        </p:txBody>
      </p:sp>
    </p:spTree>
    <p:extLst>
      <p:ext uri="{BB962C8B-B14F-4D97-AF65-F5344CB8AC3E}">
        <p14:creationId xmlns:p14="http://schemas.microsoft.com/office/powerpoint/2010/main" val="1832769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4655"/>
            <a:ext cx="10972800" cy="799742"/>
          </a:xfrm>
        </p:spPr>
        <p:txBody>
          <a:bodyPr>
            <a:normAutofit/>
          </a:bodyPr>
          <a:lstStyle/>
          <a:p>
            <a:r>
              <a:rPr lang="en-US" sz="3600" b="1" dirty="0">
                <a:latin typeface="Times New Roman" panose="02020603050405020304" pitchFamily="18" charset="0"/>
                <a:cs typeface="Times New Roman" panose="02020603050405020304" pitchFamily="18" charset="0"/>
              </a:rPr>
              <a:t>OBJECTIVE</a:t>
            </a:r>
            <a:endParaRPr lang="en-US" sz="3600" b="1" dirty="0"/>
          </a:p>
        </p:txBody>
      </p:sp>
      <p:sp>
        <p:nvSpPr>
          <p:cNvPr id="5" name="TextBox 4"/>
          <p:cNvSpPr txBox="1"/>
          <p:nvPr/>
        </p:nvSpPr>
        <p:spPr>
          <a:xfrm>
            <a:off x="693905" y="1345746"/>
            <a:ext cx="10804190" cy="397031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 develop </a:t>
            </a:r>
            <a:r>
              <a:rPr lang="en-US" sz="2400" dirty="0">
                <a:latin typeface="Times New Roman" panose="02020603050405020304" pitchFamily="18" charset="0"/>
                <a:cs typeface="Times New Roman" panose="02020603050405020304" pitchFamily="18" charset="0"/>
              </a:rPr>
              <a:t>a highly secure and reliable Chat API</a:t>
            </a:r>
            <a:r>
              <a:rPr lang="en-US" sz="2400" dirty="0" smtClean="0">
                <a:latin typeface="Times New Roman" panose="02020603050405020304" pitchFamily="18" charset="0"/>
                <a:cs typeface="Times New Roman" panose="02020603050405020304" pitchFamily="18" charset="0"/>
              </a:rPr>
              <a:t>, designed </a:t>
            </a:r>
            <a:r>
              <a:rPr lang="en-US" sz="2400" dirty="0">
                <a:latin typeface="Times New Roman" panose="02020603050405020304" pitchFamily="18" charset="0"/>
                <a:cs typeface="Times New Roman" panose="02020603050405020304" pitchFamily="18" charset="0"/>
              </a:rPr>
              <a:t>to facilitate encrypted communication within a Chat Application. </a:t>
            </a:r>
          </a:p>
          <a:p>
            <a:pPr marL="342900" indent="-34290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 implement robust </a:t>
            </a:r>
            <a:r>
              <a:rPr lang="en-US" sz="2400" dirty="0">
                <a:latin typeface="Times New Roman" panose="02020603050405020304" pitchFamily="18" charset="0"/>
                <a:cs typeface="Times New Roman" panose="02020603050405020304" pitchFamily="18" charset="0"/>
              </a:rPr>
              <a:t>encryption protocols among the various platforms without implementing the actual cryptographic technique.</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integrate Blockchain Authentication mechanisms to enhance user identity verification and authentication, thereby fortifying the overall security posture of the Chat API. </a:t>
            </a:r>
          </a:p>
        </p:txBody>
      </p:sp>
    </p:spTree>
    <p:extLst>
      <p:ext uri="{BB962C8B-B14F-4D97-AF65-F5344CB8AC3E}">
        <p14:creationId xmlns:p14="http://schemas.microsoft.com/office/powerpoint/2010/main" val="16137988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728"/>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LITERATURE SURVEY</a:t>
            </a:r>
            <a:endParaRPr lang="en-US" sz="3600" b="1" dirty="0">
              <a:latin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51180698"/>
              </p:ext>
            </p:extLst>
          </p:nvPr>
        </p:nvGraphicFramePr>
        <p:xfrm>
          <a:off x="508000" y="919267"/>
          <a:ext cx="11176000" cy="5638589"/>
        </p:xfrm>
        <a:graphic>
          <a:graphicData uri="http://schemas.openxmlformats.org/drawingml/2006/table">
            <a:tbl>
              <a:tblPr firstRow="1" bandRow="1">
                <a:tableStyleId>{5C22544A-7EE6-4342-B048-85BDC9FD1C3A}</a:tableStyleId>
              </a:tblPr>
              <a:tblGrid>
                <a:gridCol w="1172275">
                  <a:extLst>
                    <a:ext uri="{9D8B030D-6E8A-4147-A177-3AD203B41FA5}">
                      <a16:colId xmlns:a16="http://schemas.microsoft.com/office/drawing/2014/main" val="650890123"/>
                    </a:ext>
                  </a:extLst>
                </a:gridCol>
                <a:gridCol w="2553058">
                  <a:extLst>
                    <a:ext uri="{9D8B030D-6E8A-4147-A177-3AD203B41FA5}">
                      <a16:colId xmlns:a16="http://schemas.microsoft.com/office/drawing/2014/main" val="3364458840"/>
                    </a:ext>
                  </a:extLst>
                </a:gridCol>
                <a:gridCol w="2486541">
                  <a:extLst>
                    <a:ext uri="{9D8B030D-6E8A-4147-A177-3AD203B41FA5}">
                      <a16:colId xmlns:a16="http://schemas.microsoft.com/office/drawing/2014/main" val="1934009595"/>
                    </a:ext>
                  </a:extLst>
                </a:gridCol>
                <a:gridCol w="1746793">
                  <a:extLst>
                    <a:ext uri="{9D8B030D-6E8A-4147-A177-3AD203B41FA5}">
                      <a16:colId xmlns:a16="http://schemas.microsoft.com/office/drawing/2014/main" val="2106811707"/>
                    </a:ext>
                  </a:extLst>
                </a:gridCol>
                <a:gridCol w="1548694">
                  <a:extLst>
                    <a:ext uri="{9D8B030D-6E8A-4147-A177-3AD203B41FA5}">
                      <a16:colId xmlns:a16="http://schemas.microsoft.com/office/drawing/2014/main" val="4161205106"/>
                    </a:ext>
                  </a:extLst>
                </a:gridCol>
                <a:gridCol w="1668639">
                  <a:extLst>
                    <a:ext uri="{9D8B030D-6E8A-4147-A177-3AD203B41FA5}">
                      <a16:colId xmlns:a16="http://schemas.microsoft.com/office/drawing/2014/main" val="2191810521"/>
                    </a:ext>
                  </a:extLst>
                </a:gridCol>
              </a:tblGrid>
              <a:tr h="716718">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Serial No:</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Author</a:t>
                      </a:r>
                      <a:r>
                        <a:rPr lang="en-US" baseline="0" dirty="0" smtClean="0">
                          <a:solidFill>
                            <a:schemeClr val="tx1"/>
                          </a:solidFill>
                          <a:latin typeface="Times New Roman" panose="02020603050405020304" pitchFamily="18" charset="0"/>
                          <a:cs typeface="Times New Roman" panose="02020603050405020304" pitchFamily="18" charset="0"/>
                        </a:rPr>
                        <a:t> name, Title and date</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Concept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Technique (Algorithm)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Disadvantages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07547670"/>
                  </a:ext>
                </a:extLst>
              </a:tr>
              <a:tr h="1870618">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1</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anose="02020603050405020304" pitchFamily="18" charset="0"/>
                          <a:cs typeface="Times New Roman" panose="02020603050405020304" pitchFamily="18" charset="0"/>
                        </a:rPr>
                        <a:t>Mirza K. B. Shuhan1, Tariqul Islam.</a:t>
                      </a:r>
                      <a:r>
                        <a:rPr lang="en-US" sz="1800" dirty="0" smtClean="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smtClean="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A Secure and Decentralized Block-chain Based Messaging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5</a:t>
                      </a:r>
                      <a:r>
                        <a:rPr lang="en-US" sz="1800" baseline="30000" dirty="0" smtClean="0">
                          <a:latin typeface="Times New Roman" panose="02020603050405020304" pitchFamily="18" charset="0"/>
                          <a:cs typeface="Times New Roman" panose="02020603050405020304" pitchFamily="18" charset="0"/>
                        </a:rPr>
                        <a:t>th</a:t>
                      </a:r>
                      <a:r>
                        <a:rPr lang="en-US" sz="1800" baseline="0" dirty="0" smtClean="0">
                          <a:latin typeface="Times New Roman" panose="02020603050405020304" pitchFamily="18" charset="0"/>
                          <a:cs typeface="Times New Roman" panose="02020603050405020304" pitchFamily="18" charset="0"/>
                        </a:rPr>
                        <a:t> Aug 2023</a:t>
                      </a:r>
                      <a:endParaRPr lang="en-US" sz="180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latin typeface="Times New Roman" panose="02020603050405020304" pitchFamily="18" charset="0"/>
                          <a:cs typeface="Times New Roman" panose="02020603050405020304" pitchFamily="18" charset="0"/>
                        </a:rPr>
                        <a:t>A Proof of Concept (</a:t>
                      </a:r>
                      <a:r>
                        <a:rPr lang="en-US" dirty="0" err="1" smtClean="0">
                          <a:latin typeface="Times New Roman" panose="02020603050405020304" pitchFamily="18" charset="0"/>
                          <a:cs typeface="Times New Roman" panose="02020603050405020304" pitchFamily="18" charset="0"/>
                        </a:rPr>
                        <a:t>PoC</a:t>
                      </a:r>
                      <a:r>
                        <a:rPr lang="en-US" dirty="0" smtClean="0">
                          <a:latin typeface="Times New Roman" panose="02020603050405020304" pitchFamily="18" charset="0"/>
                          <a:cs typeface="Times New Roman" panose="02020603050405020304" pitchFamily="18" charset="0"/>
                        </a:rPr>
                        <a:t>) of the Quarks system leveraging Distributed Ledger</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Technology (DLT), and conducted load testing on that.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Smart Contract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latin typeface="Times New Roman" panose="02020603050405020304" pitchFamily="18" charset="0"/>
                          <a:cs typeface="Times New Roman" panose="02020603050405020304" pitchFamily="18" charset="0"/>
                        </a:rPr>
                        <a:t>Decentralized</a:t>
                      </a:r>
                    </a:p>
                    <a:p>
                      <a:pPr algn="ctr"/>
                      <a:r>
                        <a:rPr lang="en-US" dirty="0" smtClean="0">
                          <a:latin typeface="Times New Roman" panose="02020603050405020304" pitchFamily="18" charset="0"/>
                          <a:cs typeface="Times New Roman" panose="02020603050405020304" pitchFamily="18" charset="0"/>
                        </a:rPr>
                        <a:t>Block-chain</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Based Messaging Network</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Platform</a:t>
                      </a:r>
                      <a:r>
                        <a:rPr lang="en-US" baseline="0" dirty="0" smtClean="0">
                          <a:solidFill>
                            <a:schemeClr val="tx1"/>
                          </a:solidFill>
                          <a:latin typeface="Times New Roman" panose="02020603050405020304" pitchFamily="18" charset="0"/>
                          <a:cs typeface="Times New Roman" panose="02020603050405020304" pitchFamily="18" charset="0"/>
                        </a:rPr>
                        <a:t> </a:t>
                      </a:r>
                      <a:r>
                        <a:rPr lang="en-US" baseline="0" dirty="0" smtClean="0">
                          <a:solidFill>
                            <a:schemeClr val="tx1"/>
                          </a:solidFill>
                          <a:latin typeface="Times New Roman" panose="02020603050405020304" pitchFamily="18" charset="0"/>
                          <a:cs typeface="Times New Roman" panose="02020603050405020304" pitchFamily="18" charset="0"/>
                        </a:rPr>
                        <a:t>Dependent,</a:t>
                      </a:r>
                    </a:p>
                    <a:p>
                      <a:pPr algn="ctr"/>
                      <a:r>
                        <a:rPr lang="en-US" baseline="0" dirty="0" smtClean="0">
                          <a:solidFill>
                            <a:schemeClr val="tx1"/>
                          </a:solidFill>
                          <a:latin typeface="Times New Roman" panose="02020603050405020304" pitchFamily="18" charset="0"/>
                          <a:cs typeface="Times New Roman" panose="02020603050405020304" pitchFamily="18" charset="0"/>
                        </a:rPr>
                        <a:t>Need to create a Network to make Communication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02310"/>
                  </a:ext>
                </a:extLst>
              </a:tr>
              <a:tr h="263587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2</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dirty="0" smtClean="0">
                          <a:latin typeface="Times New Roman" panose="02020603050405020304" pitchFamily="18" charset="0"/>
                          <a:cs typeface="Times New Roman" panose="02020603050405020304" pitchFamily="18" charset="0"/>
                        </a:rPr>
                        <a:t>Samira </a:t>
                      </a:r>
                      <a:r>
                        <a:rPr lang="en-IN" sz="1800" dirty="0" err="1" smtClean="0">
                          <a:latin typeface="Times New Roman" panose="02020603050405020304" pitchFamily="18" charset="0"/>
                          <a:cs typeface="Times New Roman" panose="02020603050405020304" pitchFamily="18" charset="0"/>
                        </a:rPr>
                        <a:t>Prabhune</a:t>
                      </a:r>
                      <a:r>
                        <a:rPr lang="en-IN" sz="1800" dirty="0" smtClean="0">
                          <a:latin typeface="Times New Roman" panose="02020603050405020304" pitchFamily="18" charset="0"/>
                          <a:cs typeface="Times New Roman" panose="02020603050405020304" pitchFamily="18" charset="0"/>
                        </a:rPr>
                        <a:t>, </a:t>
                      </a:r>
                      <a:r>
                        <a:rPr lang="en-IN" sz="1800" dirty="0" err="1" smtClean="0">
                          <a:latin typeface="Times New Roman" panose="02020603050405020304" pitchFamily="18" charset="0"/>
                          <a:cs typeface="Times New Roman" panose="02020603050405020304" pitchFamily="18" charset="0"/>
                        </a:rPr>
                        <a:t>Sonal</a:t>
                      </a:r>
                      <a:r>
                        <a:rPr lang="en-IN" sz="1800" dirty="0" smtClean="0">
                          <a:latin typeface="Times New Roman" panose="02020603050405020304" pitchFamily="18" charset="0"/>
                          <a:cs typeface="Times New Roman" panose="02020603050405020304" pitchFamily="18" charset="0"/>
                        </a:rPr>
                        <a:t> Sharma.</a:t>
                      </a:r>
                    </a:p>
                    <a:p>
                      <a:pPr algn="ctr"/>
                      <a:r>
                        <a:rPr lang="en-IN" sz="1800" dirty="0" smtClean="0">
                          <a:latin typeface="Times New Roman" panose="02020603050405020304" pitchFamily="18" charset="0"/>
                          <a:cs typeface="Times New Roman" panose="02020603050405020304" pitchFamily="18" charset="0"/>
                        </a:rPr>
                        <a:t/>
                      </a:r>
                      <a:br>
                        <a:rPr lang="en-IN" sz="1800" dirty="0" smtClean="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End-to-End Encryption for Chat App with Dynamic Encryption Key</a:t>
                      </a:r>
                    </a:p>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09 March 2022</a:t>
                      </a:r>
                      <a:endParaRPr lang="en-IN" sz="180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how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dissimilar concerns in an app can add up to the probable for severe vectors adjacent to end-to-end solitude despite their creature several layers of security. </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To overcome the app is anticipated in the chats are secured by the dynamic key encryption by </a:t>
                      </a:r>
                      <a:r>
                        <a:rPr lang="en-US" sz="1800" b="1" i="0" kern="1200" dirty="0" smtClean="0">
                          <a:solidFill>
                            <a:schemeClr val="dk1"/>
                          </a:solidFill>
                          <a:effectLst/>
                          <a:latin typeface="Times New Roman" panose="02020603050405020304" pitchFamily="18" charset="0"/>
                          <a:ea typeface="+mn-ea"/>
                          <a:cs typeface="Times New Roman" panose="02020603050405020304" pitchFamily="18" charset="0"/>
                        </a:rPr>
                        <a:t>md5</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algorithm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Dynamic Key</a:t>
                      </a:r>
                      <a:r>
                        <a:rPr lang="en-US" baseline="0" dirty="0" smtClean="0">
                          <a:solidFill>
                            <a:schemeClr val="tx1"/>
                          </a:solidFill>
                          <a:latin typeface="Times New Roman" panose="02020603050405020304" pitchFamily="18" charset="0"/>
                          <a:cs typeface="Times New Roman" panose="02020603050405020304" pitchFamily="18" charset="0"/>
                        </a:rPr>
                        <a:t> Encryption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Need</a:t>
                      </a:r>
                      <a:r>
                        <a:rPr lang="en-US" baseline="0" dirty="0" smtClean="0">
                          <a:solidFill>
                            <a:schemeClr val="tx1"/>
                          </a:solidFill>
                          <a:latin typeface="Times New Roman" panose="02020603050405020304" pitchFamily="18" charset="0"/>
                          <a:cs typeface="Times New Roman" panose="02020603050405020304" pitchFamily="18" charset="0"/>
                        </a:rPr>
                        <a:t> to save Dynamic Keys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570003"/>
                  </a:ext>
                </a:extLst>
              </a:tr>
            </a:tbl>
          </a:graphicData>
        </a:graphic>
      </p:graphicFrame>
    </p:spTree>
    <p:extLst>
      <p:ext uri="{BB962C8B-B14F-4D97-AF65-F5344CB8AC3E}">
        <p14:creationId xmlns:p14="http://schemas.microsoft.com/office/powerpoint/2010/main" val="211011623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249231775"/>
              </p:ext>
            </p:extLst>
          </p:nvPr>
        </p:nvGraphicFramePr>
        <p:xfrm>
          <a:off x="609600" y="847934"/>
          <a:ext cx="10972800" cy="5642459"/>
        </p:xfrm>
        <a:graphic>
          <a:graphicData uri="http://schemas.openxmlformats.org/drawingml/2006/table">
            <a:tbl>
              <a:tblPr firstRow="1" bandRow="1">
                <a:tableStyleId>{5C22544A-7EE6-4342-B048-85BDC9FD1C3A}</a:tableStyleId>
              </a:tblPr>
              <a:tblGrid>
                <a:gridCol w="1150961">
                  <a:extLst>
                    <a:ext uri="{9D8B030D-6E8A-4147-A177-3AD203B41FA5}">
                      <a16:colId xmlns:a16="http://schemas.microsoft.com/office/drawing/2014/main" val="650890123"/>
                    </a:ext>
                  </a:extLst>
                </a:gridCol>
                <a:gridCol w="2248021">
                  <a:extLst>
                    <a:ext uri="{9D8B030D-6E8A-4147-A177-3AD203B41FA5}">
                      <a16:colId xmlns:a16="http://schemas.microsoft.com/office/drawing/2014/main" val="3364458840"/>
                    </a:ext>
                  </a:extLst>
                </a:gridCol>
                <a:gridCol w="2937163">
                  <a:extLst>
                    <a:ext uri="{9D8B030D-6E8A-4147-A177-3AD203B41FA5}">
                      <a16:colId xmlns:a16="http://schemas.microsoft.com/office/drawing/2014/main" val="1934009595"/>
                    </a:ext>
                  </a:extLst>
                </a:gridCol>
                <a:gridCol w="1394691">
                  <a:extLst>
                    <a:ext uri="{9D8B030D-6E8A-4147-A177-3AD203B41FA5}">
                      <a16:colId xmlns:a16="http://schemas.microsoft.com/office/drawing/2014/main" val="2106811707"/>
                    </a:ext>
                  </a:extLst>
                </a:gridCol>
                <a:gridCol w="1413164">
                  <a:extLst>
                    <a:ext uri="{9D8B030D-6E8A-4147-A177-3AD203B41FA5}">
                      <a16:colId xmlns:a16="http://schemas.microsoft.com/office/drawing/2014/main" val="4161205106"/>
                    </a:ext>
                  </a:extLst>
                </a:gridCol>
                <a:gridCol w="1828800">
                  <a:extLst>
                    <a:ext uri="{9D8B030D-6E8A-4147-A177-3AD203B41FA5}">
                      <a16:colId xmlns:a16="http://schemas.microsoft.com/office/drawing/2014/main" val="2191810521"/>
                    </a:ext>
                  </a:extLst>
                </a:gridCol>
              </a:tblGrid>
              <a:tr h="796139">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Serial No:</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Author</a:t>
                      </a:r>
                      <a:r>
                        <a:rPr lang="en-US" baseline="0" dirty="0" smtClean="0">
                          <a:solidFill>
                            <a:schemeClr val="tx1"/>
                          </a:solidFill>
                          <a:latin typeface="Times New Roman" panose="02020603050405020304" pitchFamily="18" charset="0"/>
                          <a:cs typeface="Times New Roman" panose="02020603050405020304" pitchFamily="18" charset="0"/>
                        </a:rPr>
                        <a:t> name, Title and date</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Concept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Technique (Algorithm)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Disadvantages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07547670"/>
                  </a:ext>
                </a:extLst>
              </a:tr>
              <a:tr h="73887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3</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smtClean="0">
                          <a:solidFill>
                            <a:schemeClr val="tx1"/>
                          </a:solidFill>
                          <a:latin typeface="Times New Roman" panose="02020603050405020304" pitchFamily="18" charset="0"/>
                          <a:cs typeface="Times New Roman" panose="02020603050405020304" pitchFamily="18" charset="0"/>
                        </a:rPr>
                        <a:t>Soman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Nayak</a:t>
                      </a:r>
                      <a:r>
                        <a:rPr lang="en-US" dirty="0" smtClean="0">
                          <a:solidFill>
                            <a:schemeClr val="tx1"/>
                          </a:solidFill>
                          <a:latin typeface="Times New Roman" panose="02020603050405020304" pitchFamily="18" charset="0"/>
                          <a:cs typeface="Times New Roman" panose="02020603050405020304" pitchFamily="18" charset="0"/>
                        </a:rPr>
                        <a:t>,</a:t>
                      </a:r>
                    </a:p>
                    <a:p>
                      <a:pPr algn="ctr"/>
                      <a:r>
                        <a:rPr lang="en-US" dirty="0" err="1" smtClean="0">
                          <a:solidFill>
                            <a:schemeClr val="tx1"/>
                          </a:solidFill>
                          <a:latin typeface="Times New Roman" panose="02020603050405020304" pitchFamily="18" charset="0"/>
                          <a:cs typeface="Times New Roman" panose="02020603050405020304" pitchFamily="18" charset="0"/>
                        </a:rPr>
                        <a:t>Surajit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Dass</a:t>
                      </a:r>
                      <a:r>
                        <a:rPr lang="en-US" dirty="0" smtClean="0">
                          <a:solidFill>
                            <a:schemeClr val="tx1"/>
                          </a:solidFill>
                          <a:latin typeface="Times New Roman" panose="02020603050405020304" pitchFamily="18" charset="0"/>
                          <a:cs typeface="Times New Roman" panose="02020603050405020304" pitchFamily="18" charset="0"/>
                        </a:rPr>
                        <a:t/>
                      </a:r>
                      <a:br>
                        <a:rPr lang="en-US" dirty="0" smtClean="0">
                          <a:solidFill>
                            <a:schemeClr val="tx1"/>
                          </a:solidFill>
                          <a:latin typeface="Times New Roman" panose="02020603050405020304" pitchFamily="18" charset="0"/>
                          <a:cs typeface="Times New Roman" panose="02020603050405020304" pitchFamily="18" charset="0"/>
                        </a:rPr>
                      </a:br>
                      <a:endParaRPr lang="en-US" dirty="0" smtClean="0">
                        <a:solidFill>
                          <a:schemeClr val="tx1"/>
                        </a:solidFill>
                        <a:latin typeface="Times New Roman" panose="02020603050405020304" pitchFamily="18" charset="0"/>
                        <a:cs typeface="Times New Roman" panose="02020603050405020304" pitchFamily="18" charset="0"/>
                      </a:endParaRPr>
                    </a:p>
                    <a:p>
                      <a:pPr algn="ctr"/>
                      <a:r>
                        <a:rPr lang="en-US" dirty="0" smtClean="0">
                          <a:solidFill>
                            <a:schemeClr val="tx1"/>
                          </a:solidFill>
                          <a:latin typeface="Times New Roman" panose="02020603050405020304" pitchFamily="18" charset="0"/>
                          <a:cs typeface="Times New Roman" panose="02020603050405020304" pitchFamily="18" charset="0"/>
                        </a:rPr>
                        <a:t>An application for end to end secure messaging service on Android supported device</a:t>
                      </a:r>
                    </a:p>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03-05 October 2017</a:t>
                      </a:r>
                      <a:endParaRPr lang="en-US" dirty="0" smtClean="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Proposing a secure messaging protocol that utilizes SHA-2 hash generation for key generation and AES-256 encryption for securing messages during transmission. </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SHA-2,</a:t>
                      </a:r>
                    </a:p>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AES-256 encryption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Two step Verification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Complicate</a:t>
                      </a:r>
                      <a:r>
                        <a:rPr lang="en-US" baseline="0" dirty="0" smtClean="0">
                          <a:solidFill>
                            <a:schemeClr val="tx1"/>
                          </a:solidFill>
                          <a:latin typeface="Times New Roman" panose="02020603050405020304" pitchFamily="18" charset="0"/>
                          <a:cs typeface="Times New Roman" panose="02020603050405020304" pitchFamily="18" charset="0"/>
                        </a:rPr>
                        <a:t> Process, Cannot Implement in Multiple Platform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570003"/>
                  </a:ext>
                </a:extLst>
              </a:tr>
              <a:tr h="73887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4</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Noor Sabah, Jamal M. </a:t>
                      </a:r>
                      <a:r>
                        <a:rPr lang="en-US" dirty="0" err="1" smtClean="0">
                          <a:solidFill>
                            <a:schemeClr val="tx1"/>
                          </a:solidFill>
                          <a:latin typeface="Times New Roman" panose="02020603050405020304" pitchFamily="18" charset="0"/>
                          <a:cs typeface="Times New Roman" panose="02020603050405020304" pitchFamily="18" charset="0"/>
                        </a:rPr>
                        <a:t>Kadhim</a:t>
                      </a:r>
                      <a:r>
                        <a:rPr lang="en-US" dirty="0" smtClean="0">
                          <a:solidFill>
                            <a:schemeClr val="tx1"/>
                          </a:solidFill>
                          <a:latin typeface="Times New Roman" panose="02020603050405020304" pitchFamily="18" charset="0"/>
                          <a:cs typeface="Times New Roman" panose="02020603050405020304" pitchFamily="18" charset="0"/>
                        </a:rPr>
                        <a:t> and Ban N. </a:t>
                      </a:r>
                      <a:r>
                        <a:rPr lang="en-US" dirty="0" err="1" smtClean="0">
                          <a:solidFill>
                            <a:schemeClr val="tx1"/>
                          </a:solidFill>
                          <a:latin typeface="Times New Roman" panose="02020603050405020304" pitchFamily="18" charset="0"/>
                          <a:cs typeface="Times New Roman" panose="02020603050405020304" pitchFamily="18" charset="0"/>
                        </a:rPr>
                        <a:t>Dhannoon</a:t>
                      </a:r>
                      <a:endParaRPr lang="en-US" dirty="0" smtClean="0">
                        <a:solidFill>
                          <a:schemeClr val="tx1"/>
                        </a:solidFill>
                        <a:latin typeface="Times New Roman" panose="02020603050405020304" pitchFamily="18" charset="0"/>
                        <a:cs typeface="Times New Roman" panose="02020603050405020304" pitchFamily="18" charset="0"/>
                      </a:endParaRPr>
                    </a:p>
                    <a:p>
                      <a:pPr algn="ctr"/>
                      <a:endParaRPr lang="en-US" dirty="0" smtClean="0">
                        <a:solidFill>
                          <a:schemeClr val="tx1"/>
                        </a:solidFill>
                        <a:latin typeface="Times New Roman" panose="02020603050405020304" pitchFamily="18" charset="0"/>
                        <a:cs typeface="Times New Roman" panose="02020603050405020304" pitchFamily="18" charset="0"/>
                      </a:endParaRPr>
                    </a:p>
                    <a:p>
                      <a:pPr algn="ctr"/>
                      <a:r>
                        <a:rPr lang="en-US" dirty="0" smtClean="0">
                          <a:solidFill>
                            <a:schemeClr val="tx1"/>
                          </a:solidFill>
                          <a:latin typeface="Times New Roman" panose="02020603050405020304" pitchFamily="18" charset="0"/>
                          <a:cs typeface="Times New Roman" panose="02020603050405020304" pitchFamily="18" charset="0"/>
                        </a:rPr>
                        <a:t>Developing an End-to-End Secure Chat Application</a:t>
                      </a:r>
                    </a:p>
                    <a:p>
                      <a:pPr algn="ctr"/>
                      <a:r>
                        <a:rPr lang="en-US" dirty="0" smtClean="0">
                          <a:latin typeface="Times New Roman" panose="02020603050405020304" pitchFamily="18" charset="0"/>
                          <a:cs typeface="Times New Roman" panose="02020603050405020304" pitchFamily="18" charset="0"/>
                        </a:rPr>
                        <a:t>November 2017</a:t>
                      </a:r>
                      <a:r>
                        <a:rPr lang="en-US" dirty="0" smtClean="0">
                          <a:solidFill>
                            <a:schemeClr val="tx1"/>
                          </a:solidFill>
                          <a:latin typeface="Times New Roman" panose="02020603050405020304" pitchFamily="18" charset="0"/>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The proposed architecture is designed to be Client-Server </a:t>
                      </a:r>
                    </a:p>
                    <a:p>
                      <a:pPr algn="ctr"/>
                      <a:r>
                        <a:rPr lang="en-US" dirty="0" smtClean="0">
                          <a:solidFill>
                            <a:schemeClr val="tx1"/>
                          </a:solidFill>
                          <a:latin typeface="Times New Roman" panose="02020603050405020304" pitchFamily="18" charset="0"/>
                          <a:cs typeface="Times New Roman" panose="02020603050405020304" pitchFamily="18" charset="0"/>
                        </a:rPr>
                        <a:t>chat application. In client side, when a user sets up the </a:t>
                      </a:r>
                    </a:p>
                    <a:p>
                      <a:pPr algn="ctr"/>
                      <a:r>
                        <a:rPr lang="en-US" dirty="0" smtClean="0">
                          <a:solidFill>
                            <a:schemeClr val="tx1"/>
                          </a:solidFill>
                          <a:latin typeface="Times New Roman" panose="02020603050405020304" pitchFamily="18" charset="0"/>
                          <a:cs typeface="Times New Roman" panose="02020603050405020304" pitchFamily="18" charset="0"/>
                        </a:rPr>
                        <a:t>application, the user either selects registration or log-in.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XSalsa20 </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Firebase Cloud Messaging</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Static</a:t>
                      </a:r>
                      <a:r>
                        <a:rPr lang="en-US" baseline="0" dirty="0" smtClean="0">
                          <a:solidFill>
                            <a:schemeClr val="tx1"/>
                          </a:solidFill>
                          <a:latin typeface="Times New Roman" panose="02020603050405020304" pitchFamily="18" charset="0"/>
                          <a:cs typeface="Times New Roman" panose="02020603050405020304" pitchFamily="18" charset="0"/>
                        </a:rPr>
                        <a:t> Key encryption,</a:t>
                      </a:r>
                    </a:p>
                    <a:p>
                      <a:pPr algn="ctr"/>
                      <a:r>
                        <a:rPr lang="en-US" baseline="0" dirty="0" smtClean="0">
                          <a:solidFill>
                            <a:schemeClr val="tx1"/>
                          </a:solidFill>
                          <a:latin typeface="Times New Roman" panose="02020603050405020304" pitchFamily="18" charset="0"/>
                          <a:cs typeface="Times New Roman" panose="02020603050405020304" pitchFamily="18" charset="0"/>
                        </a:rPr>
                        <a:t>Platform Dependent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387215"/>
                  </a:ext>
                </a:extLst>
              </a:tr>
            </a:tbl>
          </a:graphicData>
        </a:graphic>
      </p:graphicFrame>
      <p:sp>
        <p:nvSpPr>
          <p:cNvPr id="4" name="Title 1"/>
          <p:cNvSpPr txBox="1">
            <a:spLocks/>
          </p:cNvSpPr>
          <p:nvPr/>
        </p:nvSpPr>
        <p:spPr>
          <a:xfrm>
            <a:off x="609600" y="153091"/>
            <a:ext cx="10972800" cy="6738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latin typeface="Times New Roman" panose="02020603050405020304" pitchFamily="18" charset="0"/>
                <a:cs typeface="Times New Roman" panose="02020603050405020304" pitchFamily="18" charset="0"/>
              </a:rPr>
              <a:t>LITERATURE SURVEY</a:t>
            </a:r>
            <a:endParaRPr lang="en-US" sz="3600" b="1" dirty="0">
              <a:latin typeface="Times New Roman" pitchFamily="18" charset="0"/>
            </a:endParaRPr>
          </a:p>
        </p:txBody>
      </p:sp>
    </p:spTree>
    <p:extLst>
      <p:ext uri="{BB962C8B-B14F-4D97-AF65-F5344CB8AC3E}">
        <p14:creationId xmlns:p14="http://schemas.microsoft.com/office/powerpoint/2010/main" val="411942181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EXISTING SYSTEM</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89264" y="919267"/>
            <a:ext cx="10893136" cy="563231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Basic Encrypted Chat</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lvl="1" algn="just">
              <a:lnSpc>
                <a:spcPct val="150000"/>
              </a:lnSpc>
            </a:pPr>
            <a:r>
              <a:rPr lang="en-US" sz="2400" dirty="0" smtClean="0">
                <a:latin typeface="Times New Roman" panose="02020603050405020304" pitchFamily="18" charset="0"/>
                <a:cs typeface="Times New Roman" panose="02020603050405020304" pitchFamily="18" charset="0"/>
              </a:rPr>
              <a:t>Typically</a:t>
            </a:r>
            <a:r>
              <a:rPr lang="en-US" sz="2400" dirty="0">
                <a:latin typeface="Times New Roman" panose="02020603050405020304" pitchFamily="18" charset="0"/>
                <a:cs typeface="Times New Roman" panose="02020603050405020304" pitchFamily="18" charset="0"/>
              </a:rPr>
              <a:t>, existing chat applications use encryption protocols (e.g., TLS/SSL) to secure data in </a:t>
            </a:r>
            <a:r>
              <a:rPr lang="en-US" sz="2400" dirty="0" smtClean="0">
                <a:latin typeface="Times New Roman" panose="02020603050405020304" pitchFamily="18" charset="0"/>
                <a:cs typeface="Times New Roman" panose="02020603050405020304" pitchFamily="18" charset="0"/>
              </a:rPr>
              <a:t>transit. However</a:t>
            </a:r>
            <a:r>
              <a:rPr lang="en-US" sz="2400" dirty="0">
                <a:latin typeface="Times New Roman" panose="02020603050405020304" pitchFamily="18" charset="0"/>
                <a:cs typeface="Times New Roman" panose="02020603050405020304" pitchFamily="18" charset="0"/>
              </a:rPr>
              <a:t>, end-to-end encryption may not be universal, leaving potential vulnerabilities.</a:t>
            </a:r>
          </a:p>
          <a:p>
            <a:pPr marL="285750" indent="-28575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User </a:t>
            </a:r>
            <a:r>
              <a:rPr lang="en-US" sz="2400" dirty="0" smtClean="0">
                <a:latin typeface="Times New Roman" panose="02020603050405020304" pitchFamily="18" charset="0"/>
                <a:cs typeface="Times New Roman" panose="02020603050405020304" pitchFamily="18" charset="0"/>
              </a:rPr>
              <a:t>Authentication:</a:t>
            </a:r>
          </a:p>
          <a:p>
            <a:pPr algn="just">
              <a:lnSpc>
                <a:spcPct val="150000"/>
              </a:lnSpc>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Commonly</a:t>
            </a:r>
            <a:r>
              <a:rPr lang="en-US" sz="2400" dirty="0">
                <a:latin typeface="Times New Roman" panose="02020603050405020304" pitchFamily="18" charset="0"/>
                <a:cs typeface="Times New Roman" panose="02020603050405020304" pitchFamily="18" charset="0"/>
              </a:rPr>
              <a:t>, user authentication relies on usernames and </a:t>
            </a:r>
            <a:r>
              <a:rPr lang="en-US" sz="2400" dirty="0" smtClean="0">
                <a:latin typeface="Times New Roman" panose="02020603050405020304" pitchFamily="18" charset="0"/>
                <a:cs typeface="Times New Roman" panose="02020603050405020304" pitchFamily="18" charset="0"/>
              </a:rPr>
              <a:t>passwords.</a:t>
            </a:r>
          </a:p>
          <a:p>
            <a:pPr algn="just">
              <a:lnSpc>
                <a:spcPct val="150000"/>
              </a:lnSpc>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Centralized </a:t>
            </a:r>
            <a:r>
              <a:rPr lang="en-US" sz="2400" dirty="0">
                <a:latin typeface="Times New Roman" panose="02020603050405020304" pitchFamily="18" charset="0"/>
                <a:cs typeface="Times New Roman" panose="02020603050405020304" pitchFamily="18" charset="0"/>
              </a:rPr>
              <a:t>authentication systems may pose risks if compromised</a:t>
            </a:r>
            <a:r>
              <a:rPr lang="en-US" sz="2400"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Platform Dependent:</a:t>
            </a:r>
          </a:p>
          <a:p>
            <a:pPr lvl="1" algn="just">
              <a:lnSpc>
                <a:spcPct val="150000"/>
              </a:lnSpc>
            </a:pPr>
            <a:r>
              <a:rPr lang="en-US" sz="2400" dirty="0" smtClean="0">
                <a:latin typeface="Times New Roman" panose="02020603050405020304" pitchFamily="18" charset="0"/>
                <a:cs typeface="Times New Roman" panose="02020603050405020304" pitchFamily="18" charset="0"/>
              </a:rPr>
              <a:t>Most </a:t>
            </a:r>
            <a:r>
              <a:rPr lang="en-US" sz="2400" dirty="0">
                <a:latin typeface="Times New Roman" panose="02020603050405020304" pitchFamily="18" charset="0"/>
                <a:cs typeface="Times New Roman" panose="02020603050405020304" pitchFamily="18" charset="0"/>
              </a:rPr>
              <a:t>chat applications </a:t>
            </a:r>
            <a:r>
              <a:rPr lang="en-US" sz="2400" dirty="0" smtClean="0">
                <a:latin typeface="Times New Roman" panose="02020603050405020304" pitchFamily="18" charset="0"/>
                <a:cs typeface="Times New Roman" panose="02020603050405020304" pitchFamily="18" charset="0"/>
              </a:rPr>
              <a:t>are created based on a particular platform.</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	This introduces a single point of failure and cannot integrate the other platforms.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50551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PROPOSED SYSTEM</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49432" y="919267"/>
            <a:ext cx="10893136" cy="563231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End-to-End Encryption</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	Implements </a:t>
            </a:r>
            <a:r>
              <a:rPr lang="en-US" sz="2400" dirty="0">
                <a:latin typeface="Times New Roman" panose="02020603050405020304" pitchFamily="18" charset="0"/>
                <a:cs typeface="Times New Roman" panose="02020603050405020304" pitchFamily="18" charset="0"/>
              </a:rPr>
              <a:t>robust end-to-end encryption algorithms for secure communication.</a:t>
            </a:r>
          </a:p>
          <a:p>
            <a:pPr algn="just">
              <a:lnSpc>
                <a:spcPct val="150000"/>
              </a:lnSpc>
            </a:pPr>
            <a:r>
              <a:rPr lang="en-US" sz="2400" dirty="0" smtClean="0">
                <a:latin typeface="Times New Roman" panose="02020603050405020304" pitchFamily="18" charset="0"/>
                <a:cs typeface="Times New Roman" panose="02020603050405020304" pitchFamily="18" charset="0"/>
              </a:rPr>
              <a:t>	Ensures </a:t>
            </a:r>
            <a:r>
              <a:rPr lang="en-US" sz="2400" dirty="0">
                <a:latin typeface="Times New Roman" panose="02020603050405020304" pitchFamily="18" charset="0"/>
                <a:cs typeface="Times New Roman" panose="02020603050405020304" pitchFamily="18" charset="0"/>
              </a:rPr>
              <a:t>that only the intended recipients can decrypt and access messages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Implementation of several platforms:</a:t>
            </a:r>
          </a:p>
          <a:p>
            <a:pPr algn="just">
              <a:lnSpc>
                <a:spcPct val="150000"/>
              </a:lnSpc>
            </a:pPr>
            <a:r>
              <a:rPr lang="en-US" sz="2400" dirty="0" smtClean="0">
                <a:latin typeface="Times New Roman" panose="02020603050405020304" pitchFamily="18" charset="0"/>
                <a:cs typeface="Times New Roman" panose="02020603050405020304" pitchFamily="18" charset="0"/>
              </a:rPr>
              <a:t>	To creating </a:t>
            </a:r>
            <a:r>
              <a:rPr lang="en-US" sz="2400" dirty="0">
                <a:latin typeface="Times New Roman" panose="02020603050405020304" pitchFamily="18" charset="0"/>
                <a:cs typeface="Times New Roman" panose="02020603050405020304" pitchFamily="18" charset="0"/>
              </a:rPr>
              <a:t>an integrated application programming interface (API) that can be used </a:t>
            </a:r>
            <a:r>
              <a:rPr lang="en-US" sz="2400" dirty="0" smtClean="0">
                <a:latin typeface="Times New Roman" panose="02020603050405020304" pitchFamily="18" charset="0"/>
                <a:cs typeface="Times New Roman" panose="02020603050405020304" pitchFamily="18" charset="0"/>
              </a:rPr>
              <a:t>	with </a:t>
            </a:r>
            <a:r>
              <a:rPr lang="en-US" sz="2400" dirty="0">
                <a:latin typeface="Times New Roman" panose="02020603050405020304" pitchFamily="18" charset="0"/>
                <a:cs typeface="Times New Roman" panose="02020603050405020304" pitchFamily="18" charset="0"/>
              </a:rPr>
              <a:t>a variety of platforms, including mobile, software, and </a:t>
            </a:r>
            <a:r>
              <a:rPr lang="en-US" sz="2400" dirty="0" smtClean="0">
                <a:latin typeface="Times New Roman" panose="02020603050405020304" pitchFamily="18" charset="0"/>
                <a:cs typeface="Times New Roman" panose="02020603050405020304" pitchFamily="18" charset="0"/>
              </a:rPr>
              <a:t>Web </a:t>
            </a:r>
            <a:r>
              <a:rPr lang="en-US" sz="2400" dirty="0">
                <a:latin typeface="Times New Roman" panose="02020603050405020304" pitchFamily="18" charset="0"/>
                <a:cs typeface="Times New Roman" panose="02020603050405020304" pitchFamily="18" charset="0"/>
              </a:rPr>
              <a:t>applications</a:t>
            </a:r>
            <a:endParaRPr lang="en-US" sz="240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Decentralized Message Integrity:</a:t>
            </a:r>
          </a:p>
          <a:p>
            <a:pPr algn="just">
              <a:lnSpc>
                <a:spcPct val="150000"/>
              </a:lnSpc>
            </a:pPr>
            <a:r>
              <a:rPr lang="en-US" sz="2400" dirty="0" smtClean="0">
                <a:latin typeface="Times New Roman" panose="02020603050405020304" pitchFamily="18" charset="0"/>
                <a:cs typeface="Times New Roman" panose="02020603050405020304" pitchFamily="18" charset="0"/>
              </a:rPr>
              <a:t>	Uses block-chain </a:t>
            </a:r>
            <a:r>
              <a:rPr lang="en-US" sz="2400" dirty="0">
                <a:latin typeface="Times New Roman" panose="02020603050405020304" pitchFamily="18" charset="0"/>
                <a:cs typeface="Times New Roman" panose="02020603050405020304" pitchFamily="18" charset="0"/>
              </a:rPr>
              <a:t>as a distributed ledger for storing message metadata.</a:t>
            </a:r>
          </a:p>
          <a:p>
            <a:pPr algn="just">
              <a:lnSpc>
                <a:spcPct val="150000"/>
              </a:lnSpc>
            </a:pPr>
            <a:r>
              <a:rPr lang="en-US" sz="2400" dirty="0" smtClean="0">
                <a:latin typeface="Times New Roman" panose="02020603050405020304" pitchFamily="18" charset="0"/>
                <a:cs typeface="Times New Roman" panose="02020603050405020304" pitchFamily="18" charset="0"/>
              </a:rPr>
              <a:t>	Ensures </a:t>
            </a:r>
            <a:r>
              <a:rPr lang="en-US" sz="2400" dirty="0">
                <a:latin typeface="Times New Roman" panose="02020603050405020304" pitchFamily="18" charset="0"/>
                <a:cs typeface="Times New Roman" panose="02020603050405020304" pitchFamily="18" charset="0"/>
              </a:rPr>
              <a:t>the integrity and tamper-resistance of messages with timestamping on the </a:t>
            </a:r>
            <a:r>
              <a:rPr lang="en-US" sz="2400" dirty="0" smtClean="0">
                <a:latin typeface="Times New Roman" panose="02020603050405020304" pitchFamily="18" charset="0"/>
                <a:cs typeface="Times New Roman" panose="02020603050405020304" pitchFamily="18" charset="0"/>
              </a:rPr>
              <a:t>	block-chain</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2105309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METHODOLOGY</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19267"/>
            <a:ext cx="10972800" cy="5632311"/>
          </a:xfrm>
          <a:prstGeom prst="rect">
            <a:avLst/>
          </a:prstGeom>
          <a:noFill/>
        </p:spPr>
        <p:txBody>
          <a:bodyPr wrap="square" rtlCol="0">
            <a:sp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project methodology encompassed several key phases to ensure the successful development of the Chat API. We began with extensive research and analysis, delving into encryption protocols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methods to determine the most suitable options for integration. Following this, we </a:t>
            </a:r>
            <a:r>
              <a:rPr lang="en-US" sz="2400" dirty="0" smtClean="0">
                <a:latin typeface="Times New Roman" panose="02020603050405020304" pitchFamily="18" charset="0"/>
                <a:cs typeface="Times New Roman" panose="02020603050405020304" pitchFamily="18" charset="0"/>
              </a:rPr>
              <a:t>designed </a:t>
            </a:r>
            <a:r>
              <a:rPr lang="en-US" sz="2400" dirty="0">
                <a:latin typeface="Times New Roman" panose="02020603050405020304" pitchFamily="18" charset="0"/>
                <a:cs typeface="Times New Roman" panose="02020603050405020304" pitchFamily="18" charset="0"/>
              </a:rPr>
              <a:t>the architecture of the Chat API, focusing on seamless integration of encryption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modules while prioritizing scalability and cross-platform compatibility. The development phase involved the execution of our architectural design, implementing encryption protocols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mechanisms into the Chat API. Rigorous testing and validation procedures were then undertaken to verify functionality and security, ensuring compliance with specified requirements. </a:t>
            </a:r>
          </a:p>
        </p:txBody>
      </p:sp>
    </p:spTree>
    <p:extLst>
      <p:ext uri="{BB962C8B-B14F-4D97-AF65-F5344CB8AC3E}">
        <p14:creationId xmlns:p14="http://schemas.microsoft.com/office/powerpoint/2010/main" val="348566844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1319</TotalTime>
  <Words>1573</Words>
  <Application>Microsoft Office PowerPoint</Application>
  <PresentationFormat>Widescreen</PresentationFormat>
  <Paragraphs>146</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Wingdings</vt:lpstr>
      <vt:lpstr>Office Theme</vt:lpstr>
      <vt:lpstr>Secure Chat API: Encrypted Chat Application Program Interface with Block-chain Authentication</vt:lpstr>
      <vt:lpstr> DOMAIN</vt:lpstr>
      <vt:lpstr> INTRODUCTION</vt:lpstr>
      <vt:lpstr>OBJECTIVE</vt:lpstr>
      <vt:lpstr>LITERATURE SURVEY</vt:lpstr>
      <vt:lpstr>PowerPoint Presentation</vt:lpstr>
      <vt:lpstr>EXISTING SYSTEM</vt:lpstr>
      <vt:lpstr>PROPOSED SYSTEM</vt:lpstr>
      <vt:lpstr>METHODOLOGY</vt:lpstr>
      <vt:lpstr>KEY FEATURES</vt:lpstr>
      <vt:lpstr>ENCRYPTION PROTOCOLS</vt:lpstr>
      <vt:lpstr>BLOCK-CHAIN AUTHENTICATION</vt:lpstr>
      <vt:lpstr>IMPLEMENTATION</vt:lpstr>
      <vt:lpstr>MODULES</vt:lpstr>
      <vt:lpstr>PowerPoint Presentation</vt:lpstr>
      <vt:lpstr>SOFTWARE AND HARDWARE REQUIREMENTS</vt:lpstr>
      <vt:lpstr>TESTING AND VALIDATION</vt:lpstr>
      <vt:lpstr>CONCLUSION</vt:lpstr>
      <vt:lpstr>FEATURE ENHANCEMENT</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SHAIK MOHAMED FAHAD</dc:creator>
  <cp:lastModifiedBy>SHAIK MOHAMED FAHAD</cp:lastModifiedBy>
  <cp:revision>96</cp:revision>
  <dcterms:modified xsi:type="dcterms:W3CDTF">2024-04-26T05:03:53Z</dcterms:modified>
</cp:coreProperties>
</file>